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33625" y="822326"/>
            <a:ext cx="7600950" cy="5427663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50305" y="1294640"/>
            <a:ext cx="6611843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Medical Insurance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79750" y="2197100"/>
            <a:ext cx="6032500" cy="38150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All students are covered by Medical Insurance. Either from CSC or from WHUT.</a:t>
            </a:r>
          </a:p>
          <a:p>
            <a:pPr>
              <a:defRPr/>
            </a:pPr>
            <a:endParaRPr lang="en-US" altLang="zh-CN" sz="24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How to claim the Insurance ?</a:t>
            </a: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Call Ping An Insurance Company :</a:t>
            </a:r>
          </a:p>
          <a:p>
            <a:pPr>
              <a:defRPr/>
            </a:pPr>
            <a:r>
              <a:rPr lang="en-US" altLang="zh-CN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4008105119-1</a:t>
            </a:r>
          </a:p>
          <a:p>
            <a:pPr>
              <a:defRPr/>
            </a:pPr>
            <a:r>
              <a:rPr lang="en-US" altLang="zh-CN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</a:t>
            </a: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13387556113 (emergency at night)</a:t>
            </a: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      Call  the office or Email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842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03146" y="192406"/>
            <a:ext cx="7981315" cy="6665595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079750" y="2197101"/>
            <a:ext cx="6032500" cy="7372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altLang="zh-CN" sz="24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grpSp>
        <p:nvGrpSpPr>
          <p:cNvPr id="37" name="组合 37"/>
          <p:cNvGrpSpPr/>
          <p:nvPr/>
        </p:nvGrpSpPr>
        <p:grpSpPr>
          <a:xfrm>
            <a:off x="4171950" y="287021"/>
            <a:ext cx="4373880" cy="6473825"/>
            <a:chOff x="3790" y="5688"/>
            <a:chExt cx="6060" cy="8969"/>
          </a:xfrm>
        </p:grpSpPr>
        <p:sp>
          <p:nvSpPr>
            <p:cNvPr id="16" name="圆角矩形 16"/>
            <p:cNvSpPr/>
            <p:nvPr/>
          </p:nvSpPr>
          <p:spPr>
            <a:xfrm>
              <a:off x="5568" y="5688"/>
              <a:ext cx="2079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When you feel ailing</a:t>
              </a:r>
              <a:endParaRPr lang="en-US" altLang="zh-CN" sz="1000" kern="1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</p:txBody>
        </p:sp>
        <p:cxnSp>
          <p:nvCxnSpPr>
            <p:cNvPr id="23" name="直接箭头连接符 23"/>
            <p:cNvCxnSpPr>
              <a:stCxn id="16" idx="2"/>
            </p:cNvCxnSpPr>
            <p:nvPr/>
          </p:nvCxnSpPr>
          <p:spPr>
            <a:xfrm flipH="1">
              <a:off x="5842" y="6112"/>
              <a:ext cx="766" cy="2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直接箭头连接符 24"/>
            <p:cNvCxnSpPr>
              <a:stCxn id="16" idx="2"/>
            </p:cNvCxnSpPr>
            <p:nvPr/>
          </p:nvCxnSpPr>
          <p:spPr>
            <a:xfrm>
              <a:off x="6608" y="6112"/>
              <a:ext cx="973" cy="299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28" name="圆角矩形 28"/>
            <p:cNvSpPr/>
            <p:nvPr/>
          </p:nvSpPr>
          <p:spPr>
            <a:xfrm>
              <a:off x="3798" y="6419"/>
              <a:ext cx="2079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Daytime</a:t>
              </a:r>
            </a:p>
          </p:txBody>
        </p:sp>
        <p:sp>
          <p:nvSpPr>
            <p:cNvPr id="29" name="圆角矩形 29"/>
            <p:cNvSpPr/>
            <p:nvPr/>
          </p:nvSpPr>
          <p:spPr>
            <a:xfrm>
              <a:off x="7504" y="6417"/>
              <a:ext cx="2079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Night/Holiday</a:t>
              </a:r>
            </a:p>
          </p:txBody>
        </p:sp>
        <p:sp>
          <p:nvSpPr>
            <p:cNvPr id="30" name="圆角矩形 30"/>
            <p:cNvSpPr/>
            <p:nvPr/>
          </p:nvSpPr>
          <p:spPr>
            <a:xfrm>
              <a:off x="3790" y="7085"/>
              <a:ext cx="2079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School infirmary</a:t>
              </a:r>
            </a:p>
          </p:txBody>
        </p:sp>
        <p:sp>
          <p:nvSpPr>
            <p:cNvPr id="31" name="圆角矩形 31"/>
            <p:cNvSpPr/>
            <p:nvPr/>
          </p:nvSpPr>
          <p:spPr>
            <a:xfrm>
              <a:off x="7387" y="7068"/>
              <a:ext cx="2200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Emergency Treatment</a:t>
              </a:r>
            </a:p>
          </p:txBody>
        </p:sp>
        <p:sp>
          <p:nvSpPr>
            <p:cNvPr id="32" name="圆角矩形 32"/>
            <p:cNvSpPr/>
            <p:nvPr/>
          </p:nvSpPr>
          <p:spPr>
            <a:xfrm>
              <a:off x="3798" y="7691"/>
              <a:ext cx="5792" cy="440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Renmin Hospital of Wuhan University Hubei General Hospital </a:t>
              </a:r>
            </a:p>
          </p:txBody>
        </p:sp>
        <p:sp>
          <p:nvSpPr>
            <p:cNvPr id="33" name="圆角矩形 33"/>
            <p:cNvSpPr/>
            <p:nvPr/>
          </p:nvSpPr>
          <p:spPr>
            <a:xfrm>
              <a:off x="3818" y="8343"/>
              <a:ext cx="2079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Outpatient service</a:t>
              </a:r>
            </a:p>
          </p:txBody>
        </p:sp>
        <p:sp>
          <p:nvSpPr>
            <p:cNvPr id="34" name="圆角矩形 34"/>
            <p:cNvSpPr/>
            <p:nvPr/>
          </p:nvSpPr>
          <p:spPr>
            <a:xfrm>
              <a:off x="7559" y="8326"/>
              <a:ext cx="2026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Hospitalization</a:t>
              </a:r>
            </a:p>
          </p:txBody>
        </p:sp>
        <p:sp>
          <p:nvSpPr>
            <p:cNvPr id="35" name="圆角矩形 35"/>
            <p:cNvSpPr/>
            <p:nvPr/>
          </p:nvSpPr>
          <p:spPr>
            <a:xfrm>
              <a:off x="3792" y="9032"/>
              <a:ext cx="2113" cy="673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l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Diagnosis, condition check, payment</a:t>
              </a:r>
            </a:p>
          </p:txBody>
        </p:sp>
        <p:sp>
          <p:nvSpPr>
            <p:cNvPr id="36" name="圆角矩形 36"/>
            <p:cNvSpPr/>
            <p:nvPr/>
          </p:nvSpPr>
          <p:spPr>
            <a:xfrm>
              <a:off x="3790" y="9938"/>
              <a:ext cx="2412" cy="943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Reimbursement: medical record, payment list, referral list, signature</a:t>
              </a:r>
            </a:p>
          </p:txBody>
        </p:sp>
        <p:sp>
          <p:nvSpPr>
            <p:cNvPr id="38" name="圆角矩形 38"/>
            <p:cNvSpPr/>
            <p:nvPr/>
          </p:nvSpPr>
          <p:spPr>
            <a:xfrm>
              <a:off x="3795" y="11078"/>
              <a:ext cx="2629" cy="907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Signature: referral doctor, hospital director, medical expense management office</a:t>
              </a:r>
            </a:p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 </a:t>
              </a:r>
            </a:p>
          </p:txBody>
        </p:sp>
        <p:sp>
          <p:nvSpPr>
            <p:cNvPr id="39" name="圆角矩形 39"/>
            <p:cNvSpPr/>
            <p:nvPr/>
          </p:nvSpPr>
          <p:spPr>
            <a:xfrm>
              <a:off x="3800" y="12203"/>
              <a:ext cx="2438" cy="927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Medical expenses office: No.2 administrative building, west campus</a:t>
              </a:r>
            </a:p>
          </p:txBody>
        </p:sp>
        <p:sp>
          <p:nvSpPr>
            <p:cNvPr id="40" name="圆角矩形 40"/>
            <p:cNvSpPr/>
            <p:nvPr/>
          </p:nvSpPr>
          <p:spPr>
            <a:xfrm>
              <a:off x="3806" y="13381"/>
              <a:ext cx="2569" cy="1276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9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Submit signed receipt, medical expense reimbursement list to the International student management </a:t>
              </a:r>
              <a:r>
                <a:rPr lang="en-US" altLang="zh-CN" sz="8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office</a:t>
              </a:r>
              <a:endParaRPr lang="en-US" altLang="zh-CN" sz="900" kern="1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</p:txBody>
        </p:sp>
        <p:sp>
          <p:nvSpPr>
            <p:cNvPr id="41" name="圆角矩形 41"/>
            <p:cNvSpPr/>
            <p:nvPr/>
          </p:nvSpPr>
          <p:spPr>
            <a:xfrm>
              <a:off x="6958" y="8873"/>
              <a:ext cx="2892" cy="1172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altLang="zh-CN" sz="1000" kern="1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  <a:sym typeface="Times New Roman" panose="02020603050405020304"/>
              </a:endParaRPr>
            </a:p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Contact supervisor: Mafangshan:87608608/Nanhu:87590525/Yujiatou:86554406/ Emergency:13387556113</a:t>
              </a:r>
            </a:p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13387556113</a:t>
              </a:r>
            </a:p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 </a:t>
              </a:r>
            </a:p>
          </p:txBody>
        </p:sp>
        <p:sp>
          <p:nvSpPr>
            <p:cNvPr id="42" name="圆角矩形 42"/>
            <p:cNvSpPr/>
            <p:nvPr/>
          </p:nvSpPr>
          <p:spPr>
            <a:xfrm>
              <a:off x="7205" y="10183"/>
              <a:ext cx="2404" cy="67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Apply to insurance Company:4006506119-1</a:t>
              </a:r>
            </a:p>
          </p:txBody>
        </p:sp>
        <p:sp>
          <p:nvSpPr>
            <p:cNvPr id="43" name="圆角矩形 43"/>
            <p:cNvSpPr/>
            <p:nvPr/>
          </p:nvSpPr>
          <p:spPr>
            <a:xfrm>
              <a:off x="7541" y="11016"/>
              <a:ext cx="2079" cy="665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Pay 15% deposit in hospital</a:t>
              </a:r>
            </a:p>
          </p:txBody>
        </p:sp>
        <p:sp>
          <p:nvSpPr>
            <p:cNvPr id="44" name="圆角矩形 44"/>
            <p:cNvSpPr/>
            <p:nvPr/>
          </p:nvSpPr>
          <p:spPr>
            <a:xfrm>
              <a:off x="6812" y="11847"/>
              <a:ext cx="2999" cy="847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P</a:t>
              </a:r>
              <a:r>
                <a:rPr lang="en-US" altLang="zh-CN" sz="9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rovide passport page, name of hospital department, phone number, name of doctor to supervisor</a:t>
              </a:r>
            </a:p>
          </p:txBody>
        </p:sp>
        <p:sp>
          <p:nvSpPr>
            <p:cNvPr id="45" name="圆角矩形 45"/>
            <p:cNvSpPr/>
            <p:nvPr/>
          </p:nvSpPr>
          <p:spPr>
            <a:xfrm>
              <a:off x="7336" y="12861"/>
              <a:ext cx="2261" cy="424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Discharging formalities</a:t>
              </a:r>
            </a:p>
          </p:txBody>
        </p:sp>
        <p:sp>
          <p:nvSpPr>
            <p:cNvPr id="46" name="圆角矩形 46"/>
            <p:cNvSpPr/>
            <p:nvPr/>
          </p:nvSpPr>
          <p:spPr>
            <a:xfrm>
              <a:off x="7010" y="13490"/>
              <a:ext cx="2762" cy="1141"/>
            </a:xfrm>
            <a:prstGeom prst="round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000" kern="100">
                  <a:solidFill>
                    <a:srgbClr val="000000"/>
                  </a:solidFill>
                  <a:latin typeface="Times New Roman" panose="020206030504050203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After calculates of the hospitalization expenses, the deposit will be refunded more or less.</a:t>
              </a:r>
            </a:p>
          </p:txBody>
        </p:sp>
        <p:cxnSp>
          <p:nvCxnSpPr>
            <p:cNvPr id="51" name="直接箭头连接符 51"/>
            <p:cNvCxnSpPr/>
            <p:nvPr/>
          </p:nvCxnSpPr>
          <p:spPr>
            <a:xfrm flipH="1">
              <a:off x="5884" y="8125"/>
              <a:ext cx="766" cy="2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52" name="直接箭头连接符 52"/>
            <p:cNvCxnSpPr/>
            <p:nvPr/>
          </p:nvCxnSpPr>
          <p:spPr>
            <a:xfrm>
              <a:off x="6664" y="8139"/>
              <a:ext cx="910" cy="263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4" name="直接箭头连接符 4"/>
            <p:cNvCxnSpPr/>
            <p:nvPr/>
          </p:nvCxnSpPr>
          <p:spPr>
            <a:xfrm>
              <a:off x="4737" y="6840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" name="直接箭头连接符 5"/>
            <p:cNvCxnSpPr/>
            <p:nvPr/>
          </p:nvCxnSpPr>
          <p:spPr>
            <a:xfrm>
              <a:off x="4718" y="7495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6" name="直接箭头连接符 6"/>
            <p:cNvCxnSpPr/>
            <p:nvPr/>
          </p:nvCxnSpPr>
          <p:spPr>
            <a:xfrm>
              <a:off x="4722" y="8119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9" name="直接箭头连接符 9"/>
            <p:cNvCxnSpPr/>
            <p:nvPr/>
          </p:nvCxnSpPr>
          <p:spPr>
            <a:xfrm>
              <a:off x="4719" y="8763"/>
              <a:ext cx="0" cy="306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7" name="直接箭头连接符 10"/>
            <p:cNvCxnSpPr/>
            <p:nvPr/>
          </p:nvCxnSpPr>
          <p:spPr>
            <a:xfrm>
              <a:off x="4723" y="9691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1" name="直接箭头连接符 11"/>
            <p:cNvCxnSpPr/>
            <p:nvPr/>
          </p:nvCxnSpPr>
          <p:spPr>
            <a:xfrm>
              <a:off x="4725" y="10873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直接箭头连接符 12"/>
            <p:cNvCxnSpPr/>
            <p:nvPr/>
          </p:nvCxnSpPr>
          <p:spPr>
            <a:xfrm>
              <a:off x="4745" y="11976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3" name="直接箭头连接符 13"/>
            <p:cNvCxnSpPr/>
            <p:nvPr/>
          </p:nvCxnSpPr>
          <p:spPr>
            <a:xfrm>
              <a:off x="4771" y="13156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直接箭头连接符 15"/>
            <p:cNvCxnSpPr/>
            <p:nvPr/>
          </p:nvCxnSpPr>
          <p:spPr>
            <a:xfrm>
              <a:off x="8583" y="6855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直接箭头连接符 17"/>
            <p:cNvCxnSpPr/>
            <p:nvPr/>
          </p:nvCxnSpPr>
          <p:spPr>
            <a:xfrm>
              <a:off x="8562" y="7479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8" name="直接箭头连接符 18"/>
            <p:cNvCxnSpPr/>
            <p:nvPr/>
          </p:nvCxnSpPr>
          <p:spPr>
            <a:xfrm>
              <a:off x="8592" y="8138"/>
              <a:ext cx="0" cy="238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4" name="直接箭头连接符 14"/>
            <p:cNvCxnSpPr/>
            <p:nvPr/>
          </p:nvCxnSpPr>
          <p:spPr>
            <a:xfrm>
              <a:off x="8585" y="8740"/>
              <a:ext cx="9" cy="1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直接箭头连接符 20"/>
            <p:cNvCxnSpPr/>
            <p:nvPr/>
          </p:nvCxnSpPr>
          <p:spPr>
            <a:xfrm>
              <a:off x="8605" y="10040"/>
              <a:ext cx="9" cy="1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直接箭头连接符 21"/>
            <p:cNvCxnSpPr/>
            <p:nvPr/>
          </p:nvCxnSpPr>
          <p:spPr>
            <a:xfrm>
              <a:off x="8610" y="10890"/>
              <a:ext cx="9" cy="1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2" name="直接箭头连接符 22"/>
            <p:cNvCxnSpPr/>
            <p:nvPr/>
          </p:nvCxnSpPr>
          <p:spPr>
            <a:xfrm>
              <a:off x="8615" y="11685"/>
              <a:ext cx="9" cy="1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5" name="直接箭头连接符 25"/>
            <p:cNvCxnSpPr/>
            <p:nvPr/>
          </p:nvCxnSpPr>
          <p:spPr>
            <a:xfrm>
              <a:off x="8620" y="12690"/>
              <a:ext cx="9" cy="192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6" name="直接箭头连接符 26"/>
            <p:cNvCxnSpPr/>
            <p:nvPr/>
          </p:nvCxnSpPr>
          <p:spPr>
            <a:xfrm>
              <a:off x="8630" y="13280"/>
              <a:ext cx="10" cy="225"/>
            </a:xfrm>
            <a:prstGeom prst="straightConnector1">
              <a:avLst/>
            </a:prstGeom>
            <a:noFill/>
            <a:ln w="100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85614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03146" y="192406"/>
            <a:ext cx="7981315" cy="6665595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2856231" y="1350646"/>
            <a:ext cx="6920865" cy="4799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1.Students who are hospitalized should call the insurance company by 4008105119-1 within 24 hours after admission to the hospital, otherwise, fees occur should be paid by studengs and then go through procedures of insurance claims.</a:t>
            </a:r>
          </a:p>
          <a:p>
            <a:pPr>
              <a:defRPr/>
            </a:pPr>
            <a:endParaRPr lang="en-US" altLang="zh-CN" sz="24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2. Please keep the medical records and related invoices for insurance claims.</a:t>
            </a:r>
          </a:p>
          <a:p>
            <a:pPr>
              <a:defRPr/>
            </a:pPr>
            <a:endParaRPr lang="en-US" altLang="zh-CN" sz="24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3 .Do not go to hospitals without cooperation with insurance companies, otherwise the insurance company will not reimburse or pay in advance.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73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宽屏</PresentationFormat>
  <Paragraphs>36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宋体</vt:lpstr>
      <vt:lpstr>Aharoni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2018-10-08T07:00:46Z</dcterms:created>
  <dcterms:modified xsi:type="dcterms:W3CDTF">2018-10-08T07:01:39Z</dcterms:modified>
</cp:coreProperties>
</file>