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264" r:id="rId4"/>
    <p:sldId id="265" r:id="rId5"/>
    <p:sldId id="266" r:id="rId6"/>
    <p:sldId id="267" r:id="rId7"/>
    <p:sldId id="268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4274" name="幻灯片图像占位符 3584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54275" name="文本占位符 3584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ctr"/>
          <a:p>
            <a:pPr lvl="0" eaLnBrk="1" hangingPunct="1"/>
            <a:r>
              <a:rPr lang="zh-CN" altLang="en-US" dirty="0"/>
              <a:t>Hypochondriasis （疑病症）&amp; schizophrenia （精神分裂症）</a:t>
            </a:r>
            <a:endParaRPr lang="zh-CN" altLang="en-US" dirty="0"/>
          </a:p>
          <a:p>
            <a:pPr lvl="0" eaLnBrk="1" hangingPunct="1"/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未知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直接连接符 2055"/>
          <p:cNvSpPr>
            <a:spLocks noChangeShapeType="1"/>
          </p:cNvSpPr>
          <p:nvPr/>
        </p:nvSpPr>
        <p:spPr bwMode="auto">
          <a:xfrm>
            <a:off x="2641600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10164233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sz="5000" kern="1200"/>
            </a:lvl1pPr>
          </a:lstStyle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>
              <a:buNone/>
              <a:defRPr sz="2800" kern="1200"/>
            </a:lvl1pPr>
            <a:lvl2pPr marL="344805" lvl="1" indent="-344805" algn="ctr">
              <a:buNone/>
              <a:defRPr sz="2800" kern="1200"/>
            </a:lvl2pPr>
            <a:lvl3pPr marL="671830" lvl="2" indent="-671830" algn="ctr">
              <a:buNone/>
              <a:defRPr sz="2800" kern="1200"/>
            </a:lvl3pPr>
            <a:lvl4pPr marL="1024255" lvl="3" indent="-1024255" algn="ctr">
              <a:buNone/>
              <a:defRPr sz="2800" kern="1200"/>
            </a:lvl4pPr>
            <a:lvl5pPr marL="1341755" lvl="4" indent="-1341755" algn="ctr">
              <a:buNone/>
              <a:defRPr sz="2800" kern="1200"/>
            </a:lvl5pPr>
          </a:lstStyle>
          <a:p>
            <a:pPr lvl="0"/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11" name="日期占位符 2051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307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307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1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1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0573" cy="5853112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 dirty="0">
                <a:latin typeface="Garamond" panose="02020404030301010803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ctr">
              <a:defRPr sz="1200" noProof="1" dirty="0">
                <a:latin typeface="Garamond" panose="02020404030301010803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1031" name="未知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2" name="直接连接符 1031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75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115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623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5.png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标题 31745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en-US" dirty="0"/>
          </a:p>
        </p:txBody>
      </p:sp>
      <p:sp>
        <p:nvSpPr>
          <p:cNvPr id="31747" name="内容占位符 31746"/>
          <p:cNvSpPr>
            <a:spLocks noGrp="1"/>
          </p:cNvSpPr>
          <p:nvPr>
            <p:ph idx="1"/>
          </p:nvPr>
        </p:nvSpPr>
        <p:spPr>
          <a:xfrm>
            <a:off x="1981200" y="4192588"/>
            <a:ext cx="8229600" cy="1939925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Can you realise it by yourself</a:t>
            </a:r>
            <a:endParaRPr lang="en-US" altLang="zh-CN" dirty="0"/>
          </a:p>
          <a:p>
            <a:pPr eaLnBrk="1" hangingPunct="1"/>
            <a:r>
              <a:rPr lang="en-US" altLang="zh-CN" dirty="0"/>
              <a:t>Can you deal with it by yourself</a:t>
            </a:r>
            <a:endParaRPr lang="en-US" altLang="zh-CN" dirty="0"/>
          </a:p>
        </p:txBody>
      </p:sp>
      <p:grpSp>
        <p:nvGrpSpPr>
          <p:cNvPr id="27652" name="组合 31747"/>
          <p:cNvGrpSpPr/>
          <p:nvPr/>
        </p:nvGrpSpPr>
        <p:grpSpPr>
          <a:xfrm>
            <a:off x="3795713" y="277813"/>
            <a:ext cx="6415722" cy="3915410"/>
            <a:chOff x="0" y="0"/>
            <a:chExt cx="10103" cy="6165"/>
          </a:xfrm>
        </p:grpSpPr>
        <p:pic>
          <p:nvPicPr>
            <p:cNvPr id="27654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0" y="0"/>
              <a:ext cx="9753" cy="616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5" name="文本框 31749"/>
            <p:cNvSpPr txBox="1"/>
            <p:nvPr/>
          </p:nvSpPr>
          <p:spPr>
            <a:xfrm>
              <a:off x="7345" y="4984"/>
              <a:ext cx="2372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endParaRPr lang="zh-CN" altLang="en-US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7656" name="文本框 31750"/>
            <p:cNvSpPr txBox="1"/>
            <p:nvPr/>
          </p:nvSpPr>
          <p:spPr>
            <a:xfrm>
              <a:off x="7345" y="5033"/>
              <a:ext cx="1936" cy="72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dirty="0">
                  <a:latin typeface="Arial" panose="020B0604020202020204" pitchFamily="34" charset="0"/>
                  <a:ea typeface="黑体" panose="02010609060101010101" charset="-122"/>
                </a:rPr>
                <a:t>healthy</a:t>
              </a:r>
              <a:endParaRPr lang="zh-CN" altLang="en-US" sz="2400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7657" name="文本框 31751"/>
            <p:cNvSpPr txBox="1"/>
            <p:nvPr/>
          </p:nvSpPr>
          <p:spPr>
            <a:xfrm>
              <a:off x="4536" y="5033"/>
              <a:ext cx="2096" cy="72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dirty="0">
                  <a:latin typeface="Arial" panose="020B0604020202020204" pitchFamily="34" charset="0"/>
                  <a:ea typeface="黑体" panose="02010609060101010101" charset="-122"/>
                </a:rPr>
                <a:t>distress</a:t>
              </a:r>
              <a:endParaRPr lang="zh-CN" altLang="en-US" sz="2400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7658" name="文本框 31752"/>
            <p:cNvSpPr txBox="1"/>
            <p:nvPr/>
          </p:nvSpPr>
          <p:spPr>
            <a:xfrm>
              <a:off x="1972" y="5032"/>
              <a:ext cx="2089" cy="72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dirty="0">
                  <a:latin typeface="Arial" panose="020B0604020202020204" pitchFamily="34" charset="0"/>
                  <a:ea typeface="黑体" panose="02010609060101010101" charset="-122"/>
                </a:rPr>
                <a:t>disorder</a:t>
              </a:r>
              <a:endParaRPr lang="zh-CN" altLang="en-US" sz="2400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7659" name="文本框 31753"/>
            <p:cNvSpPr txBox="1"/>
            <p:nvPr/>
          </p:nvSpPr>
          <p:spPr>
            <a:xfrm>
              <a:off x="0" y="5032"/>
              <a:ext cx="1936" cy="72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dirty="0">
                  <a:latin typeface="Arial" panose="020B0604020202020204" pitchFamily="34" charset="0"/>
                  <a:ea typeface="黑体" panose="02010609060101010101" charset="-122"/>
                </a:rPr>
                <a:t>illness</a:t>
              </a:r>
              <a:endParaRPr lang="zh-CN" altLang="en-US" sz="2400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</p:grpSp>
      <p:sp>
        <p:nvSpPr>
          <p:cNvPr id="27653" name="灯片编号占位符 1"/>
          <p:cNvSpPr txBox="1">
            <a:spLocks noGrp="1"/>
          </p:cNvSpPr>
          <p:nvPr>
            <p:ph type="sldNum" sz="quarter" idx="4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3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标题 32769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en-US" dirty="0"/>
          </a:p>
        </p:txBody>
      </p:sp>
      <p:sp>
        <p:nvSpPr>
          <p:cNvPr id="28675" name="文本占位符 32770"/>
          <p:cNvSpPr>
            <a:spLocks noGrp="1"/>
          </p:cNvSpPr>
          <p:nvPr>
            <p:ph idx="1"/>
          </p:nvPr>
        </p:nvSpPr>
        <p:spPr>
          <a:xfrm>
            <a:off x="1981200" y="4192588"/>
            <a:ext cx="8229600" cy="1939925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distress</a:t>
            </a:r>
            <a:endParaRPr lang="en-US" altLang="zh-CN" dirty="0"/>
          </a:p>
          <a:p>
            <a:pPr eaLnBrk="1" hangingPunct="1"/>
            <a:r>
              <a:rPr lang="en-US" altLang="zh-CN" dirty="0"/>
              <a:t>disorder</a:t>
            </a:r>
            <a:endParaRPr lang="en-US" altLang="zh-CN" dirty="0"/>
          </a:p>
          <a:p>
            <a:pPr eaLnBrk="1" hangingPunct="1"/>
            <a:r>
              <a:rPr lang="en-US" altLang="zh-CN" dirty="0"/>
              <a:t>illness</a:t>
            </a:r>
            <a:endParaRPr lang="en-US" altLang="zh-CN" dirty="0"/>
          </a:p>
        </p:txBody>
      </p:sp>
      <p:grpSp>
        <p:nvGrpSpPr>
          <p:cNvPr id="28676" name="组合 32771"/>
          <p:cNvGrpSpPr/>
          <p:nvPr/>
        </p:nvGrpSpPr>
        <p:grpSpPr>
          <a:xfrm>
            <a:off x="3897313" y="279400"/>
            <a:ext cx="6315700" cy="3350168"/>
            <a:chOff x="0" y="0"/>
            <a:chExt cx="10103" cy="6165"/>
          </a:xfrm>
        </p:grpSpPr>
        <p:pic>
          <p:nvPicPr>
            <p:cNvPr id="28687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0" y="0"/>
              <a:ext cx="9753" cy="616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88" name="文本框 32773"/>
            <p:cNvSpPr txBox="1"/>
            <p:nvPr/>
          </p:nvSpPr>
          <p:spPr>
            <a:xfrm>
              <a:off x="7345" y="4984"/>
              <a:ext cx="2372" cy="6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endParaRPr lang="zh-CN" altLang="en-US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8689" name="文本框 32774"/>
            <p:cNvSpPr txBox="1"/>
            <p:nvPr/>
          </p:nvSpPr>
          <p:spPr>
            <a:xfrm>
              <a:off x="7345" y="5033"/>
              <a:ext cx="1936" cy="84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dirty="0">
                  <a:latin typeface="Arial" panose="020B0604020202020204" pitchFamily="34" charset="0"/>
                  <a:ea typeface="黑体" panose="02010609060101010101" charset="-122"/>
                </a:rPr>
                <a:t>healthy</a:t>
              </a:r>
              <a:endParaRPr lang="zh-CN" altLang="en-US" sz="2400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8690" name="文本框 32775"/>
            <p:cNvSpPr txBox="1"/>
            <p:nvPr/>
          </p:nvSpPr>
          <p:spPr>
            <a:xfrm>
              <a:off x="4536" y="5033"/>
              <a:ext cx="2096" cy="84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dirty="0">
                  <a:latin typeface="Arial" panose="020B0604020202020204" pitchFamily="34" charset="0"/>
                  <a:ea typeface="黑体" panose="02010609060101010101" charset="-122"/>
                </a:rPr>
                <a:t>distress</a:t>
              </a:r>
              <a:endParaRPr lang="zh-CN" altLang="en-US" sz="2400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8691" name="文本框 32776"/>
            <p:cNvSpPr txBox="1"/>
            <p:nvPr/>
          </p:nvSpPr>
          <p:spPr>
            <a:xfrm>
              <a:off x="1972" y="5032"/>
              <a:ext cx="2089" cy="84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dirty="0">
                  <a:latin typeface="Arial" panose="020B0604020202020204" pitchFamily="34" charset="0"/>
                  <a:ea typeface="黑体" panose="02010609060101010101" charset="-122"/>
                </a:rPr>
                <a:t>disorder</a:t>
              </a:r>
              <a:endParaRPr lang="zh-CN" altLang="en-US" sz="2400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8692" name="文本框 32777"/>
            <p:cNvSpPr txBox="1"/>
            <p:nvPr/>
          </p:nvSpPr>
          <p:spPr>
            <a:xfrm>
              <a:off x="0" y="5032"/>
              <a:ext cx="1936" cy="84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dirty="0">
                  <a:latin typeface="Arial" panose="020B0604020202020204" pitchFamily="34" charset="0"/>
                  <a:ea typeface="黑体" panose="02010609060101010101" charset="-122"/>
                </a:rPr>
                <a:t>illness</a:t>
              </a:r>
              <a:endParaRPr lang="zh-CN" altLang="en-US" sz="2400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</p:grpSp>
      <p:sp>
        <p:nvSpPr>
          <p:cNvPr id="28677" name="文本框 32778"/>
          <p:cNvSpPr txBox="1"/>
          <p:nvPr/>
        </p:nvSpPr>
        <p:spPr>
          <a:xfrm>
            <a:off x="4740275" y="3644900"/>
            <a:ext cx="1819275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000" dirty="0">
                <a:latin typeface="Arial" panose="020B0604020202020204" pitchFamily="34" charset="0"/>
                <a:ea typeface="黑体" panose="02010609060101010101" charset="-122"/>
              </a:rPr>
              <a:t>realise</a:t>
            </a:r>
            <a:endParaRPr lang="zh-CN" altLang="en-US" sz="3000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8678" name="文本框 32779"/>
          <p:cNvSpPr txBox="1"/>
          <p:nvPr/>
        </p:nvSpPr>
        <p:spPr>
          <a:xfrm>
            <a:off x="7566025" y="3644900"/>
            <a:ext cx="1820863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000" dirty="0">
                <a:latin typeface="Arial" panose="020B0604020202020204" pitchFamily="34" charset="0"/>
                <a:ea typeface="黑体" panose="02010609060101010101" charset="-122"/>
              </a:rPr>
              <a:t>deal with</a:t>
            </a:r>
            <a:endParaRPr lang="zh-CN" altLang="en-US" sz="3000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32781" name="文本框 32780"/>
          <p:cNvSpPr txBox="1"/>
          <p:nvPr/>
        </p:nvSpPr>
        <p:spPr>
          <a:xfrm>
            <a:off x="4945063" y="4192588"/>
            <a:ext cx="855662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0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Yes</a:t>
            </a:r>
            <a:endParaRPr lang="zh-CN" altLang="en-US" sz="30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32782" name="文本框 32781"/>
          <p:cNvSpPr txBox="1"/>
          <p:nvPr/>
        </p:nvSpPr>
        <p:spPr>
          <a:xfrm>
            <a:off x="4945063" y="5381625"/>
            <a:ext cx="855662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0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charset="-122"/>
              </a:rPr>
              <a:t>No</a:t>
            </a:r>
            <a:endParaRPr lang="zh-CN" altLang="en-US" sz="2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3" name="文本框 32782"/>
          <p:cNvSpPr txBox="1"/>
          <p:nvPr/>
        </p:nvSpPr>
        <p:spPr>
          <a:xfrm>
            <a:off x="7845425" y="4192588"/>
            <a:ext cx="855663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0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Yes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2784" name="文本框 32783"/>
          <p:cNvSpPr txBox="1"/>
          <p:nvPr/>
        </p:nvSpPr>
        <p:spPr>
          <a:xfrm>
            <a:off x="4945063" y="4832350"/>
            <a:ext cx="855662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0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Yes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2785" name="文本框 32784"/>
          <p:cNvSpPr txBox="1"/>
          <p:nvPr/>
        </p:nvSpPr>
        <p:spPr>
          <a:xfrm>
            <a:off x="7845425" y="4832350"/>
            <a:ext cx="855663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0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charset="-122"/>
              </a:rPr>
              <a:t>No</a:t>
            </a:r>
            <a:endParaRPr lang="zh-CN" altLang="en-US" sz="2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6" name="文本框 32785"/>
          <p:cNvSpPr txBox="1"/>
          <p:nvPr/>
        </p:nvSpPr>
        <p:spPr>
          <a:xfrm>
            <a:off x="7845425" y="5381625"/>
            <a:ext cx="855663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0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charset="-122"/>
              </a:rPr>
              <a:t>No</a:t>
            </a:r>
            <a:endParaRPr lang="zh-CN" altLang="en-US" sz="2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5" name="直接连接符 32786"/>
          <p:cNvSpPr/>
          <p:nvPr/>
        </p:nvSpPr>
        <p:spPr>
          <a:xfrm>
            <a:off x="1755775" y="3455988"/>
            <a:ext cx="8667750" cy="0"/>
          </a:xfrm>
          <a:prstGeom prst="line">
            <a:avLst/>
          </a:prstGeom>
          <a:ln w="38100" cap="flat" cmpd="dbl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6" name="灯片编号占位符 1"/>
          <p:cNvSpPr txBox="1">
            <a:spLocks noGrp="1"/>
          </p:cNvSpPr>
          <p:nvPr>
            <p:ph type="sldNum" sz="quarter" idx="4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 bldLvl="0"/>
      <p:bldP spid="32782" grpId="0" bldLvl="0"/>
      <p:bldP spid="32783" grpId="0" bldLvl="0"/>
      <p:bldP spid="32784" grpId="0" bldLvl="0"/>
      <p:bldP spid="32785" grpId="0" bldLvl="0"/>
      <p:bldP spid="32786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文本占位符 3379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academic, relationship, financial</a:t>
            </a:r>
            <a:endParaRPr lang="en-US" altLang="zh-CN" dirty="0"/>
          </a:p>
        </p:txBody>
      </p:sp>
      <p:sp>
        <p:nvSpPr>
          <p:cNvPr id="29699" name="标题 33793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Mental Distress</a:t>
            </a:r>
            <a:endParaRPr lang="en-US" altLang="zh-CN" dirty="0"/>
          </a:p>
        </p:txBody>
      </p:sp>
      <p:pic>
        <p:nvPicPr>
          <p:cNvPr id="33796" name="图片 3379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81200" y="1600200"/>
            <a:ext cx="4067175" cy="2792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7" name="图片 337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076575"/>
            <a:ext cx="2860675" cy="339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8" name="图片 33797" descr="0208eatcredibles02_dv_201102080243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100" y="3076575"/>
            <a:ext cx="2495550" cy="3752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9" name="图片 337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375" y="450850"/>
            <a:ext cx="4105275" cy="3101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4" name="灯片编号占位符 1"/>
          <p:cNvSpPr txBox="1">
            <a:spLocks noGrp="1"/>
          </p:cNvSpPr>
          <p:nvPr>
            <p:ph type="sldNum" sz="quarter" idx="4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34817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Mental Disorder &amp; Illness</a:t>
            </a:r>
            <a:endParaRPr lang="en-US" altLang="zh-CN" dirty="0"/>
          </a:p>
        </p:txBody>
      </p:sp>
      <p:sp>
        <p:nvSpPr>
          <p:cNvPr id="34819" name="内容占位符 3481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Upset or depression?</a:t>
            </a:r>
            <a:endParaRPr lang="zh-CN" altLang="en-US" dirty="0"/>
          </a:p>
          <a:p>
            <a:pPr eaLnBrk="1" hangingPunct="1"/>
            <a:r>
              <a:rPr lang="zh-CN" altLang="en-US" dirty="0"/>
              <a:t>Perfectionism or obsessive-compulsive disorder?</a:t>
            </a:r>
            <a:endParaRPr lang="zh-CN" altLang="en-US" dirty="0"/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dirty="0">
                <a:solidFill>
                  <a:srgbClr val="FF0000"/>
                </a:solidFill>
              </a:rPr>
              <a:t>Duration</a:t>
            </a:r>
            <a:r>
              <a:rPr lang="zh-CN" altLang="en-US" dirty="0"/>
              <a:t>: 2 weeks or longer</a:t>
            </a:r>
            <a:endParaRPr lang="zh-CN" altLang="en-US" dirty="0"/>
          </a:p>
          <a:p>
            <a:pPr eaLnBrk="1" hangingPunct="1"/>
            <a:r>
              <a:rPr lang="zh-CN" altLang="en-US" dirty="0">
                <a:solidFill>
                  <a:srgbClr val="FF0000"/>
                </a:solidFill>
              </a:rPr>
              <a:t>Impacts on life</a:t>
            </a:r>
            <a:r>
              <a:rPr lang="zh-CN" altLang="en-US" dirty="0"/>
              <a:t>: unable to study or work</a:t>
            </a:r>
            <a:endParaRPr lang="zh-CN" altLang="en-US" dirty="0"/>
          </a:p>
          <a:p>
            <a:pPr eaLnBrk="1" hangingPunct="1"/>
            <a:endParaRPr lang="zh-CN" altLang="en-US" dirty="0"/>
          </a:p>
        </p:txBody>
      </p:sp>
      <p:sp>
        <p:nvSpPr>
          <p:cNvPr id="30724" name="灯片编号占位符 1"/>
          <p:cNvSpPr txBox="1">
            <a:spLocks noGrp="1"/>
          </p:cNvSpPr>
          <p:nvPr>
            <p:ph type="sldNum" sz="quarter" idx="4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2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7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98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文本占位符 36865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en-US" dirty="0"/>
          </a:p>
        </p:txBody>
      </p:sp>
      <p:pic>
        <p:nvPicPr>
          <p:cNvPr id="31747" name="图片 36866" descr="193003989711331329097238557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6675" y="1050925"/>
            <a:ext cx="8115300" cy="6305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8" name="标题 36867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Psychological Counseling</a:t>
            </a:r>
            <a:endParaRPr lang="en-US" altLang="zh-CN" dirty="0"/>
          </a:p>
        </p:txBody>
      </p:sp>
      <p:sp>
        <p:nvSpPr>
          <p:cNvPr id="31749" name="灯片编号占位符 1"/>
          <p:cNvSpPr txBox="1">
            <a:spLocks noGrp="1"/>
          </p:cNvSpPr>
          <p:nvPr>
            <p:ph type="sldNum" sz="quarter" idx="4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ge">
  <a:themeElements>
    <a:clrScheme name="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36145"/>
      </a:accent6>
      <a:hlink>
        <a:srgbClr val="4C6D80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WPS 演示</Application>
  <PresentationFormat>宽屏</PresentationFormat>
  <Paragraphs>64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微软雅黑 Light</vt:lpstr>
      <vt:lpstr>微软雅黑</vt:lpstr>
      <vt:lpstr>Arial Unicode MS</vt:lpstr>
      <vt:lpstr>黑体</vt:lpstr>
      <vt:lpstr>Calibri</vt:lpstr>
      <vt:lpstr>Garamond</vt:lpstr>
      <vt:lpstr>Times New Roman</vt:lpstr>
      <vt:lpstr>华文行楷</vt:lpstr>
      <vt:lpstr>Office 主题</vt:lpstr>
      <vt:lpstr>Edge</vt:lpstr>
      <vt:lpstr>PowerPoint 演示文稿</vt:lpstr>
      <vt:lpstr>PowerPoint 演示文稿</vt:lpstr>
      <vt:lpstr>Mental Distress</vt:lpstr>
      <vt:lpstr>Mental Disorder &amp; Illness</vt:lpstr>
      <vt:lpstr>Psychological Counseling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阳光多灿烂</cp:lastModifiedBy>
  <cp:revision>123</cp:revision>
  <dcterms:created xsi:type="dcterms:W3CDTF">2017-08-03T09:01:00Z</dcterms:created>
  <dcterms:modified xsi:type="dcterms:W3CDTF">2018-04-08T04:02:33Z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2052-10.1.0.7223</vt:lpwstr>
  </property>
</Properties>
</file>