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257" r:id="rId4"/>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Indicating safety exit and direction or position with graphics, text</a:t>
            </a:r>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Recognize signs</a:t>
            </a:r>
            <a:endParaRPr lang="zh-CN" altLang="en-US"/>
          </a:p>
          <a:p>
            <a:r>
              <a:rPr lang="zh-CN" altLang="en-US"/>
              <a:t>The sign on the fire field allows us to find the most convenient door leading to “life” in the shortest possible time.</a:t>
            </a:r>
            <a:endParaRPr lang="zh-CN" altLang="en-US"/>
          </a:p>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838200" y="1122680"/>
            <a:ext cx="105156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838200" y="3602355"/>
            <a:ext cx="10515600" cy="1655445"/>
          </a:xfrm>
        </p:spPr>
        <p:txBody>
          <a:bodyPr/>
          <a:lstStyle>
            <a:lvl1pPr marL="0" indent="0" algn="ctr">
              <a:buNone/>
              <a:defRPr sz="24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标题和内容">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327025"/>
            <a:ext cx="10515600" cy="5850255"/>
          </a:xfrm>
        </p:spPr>
        <p:txBody>
          <a:bodyPr/>
          <a:lstStyle>
            <a:lvl2pPr>
              <a:defRPr/>
            </a:lvl2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1">
              <a:rPr lang="en-US" altLang="x-none" dirty="0">
                <a:latin typeface="Arial" panose="020B0604020202020204" pitchFamily="34" charset="0"/>
              </a:rPr>
            </a:fld>
            <a:endParaRPr lang="en-US" altLang="x-none"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x-none" dirty="0">
                <a:latin typeface="Arial" panose="020B0604020202020204" pitchFamily="34" charset="0"/>
              </a:rPr>
            </a:fld>
            <a:endParaRPr lang="en-US" altLang="x-none" dirty="0">
              <a:latin typeface="Arial" panose="020B0604020202020204" pitchFamily="34" charset="0"/>
            </a:endParaRPr>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1">
              <a:rPr lang="en-US" altLang="x-none" dirty="0">
                <a:latin typeface="Arial" panose="020B0604020202020204" pitchFamily="34" charset="0"/>
              </a:rPr>
            </a:fld>
            <a:endParaRPr lang="en-US" altLang="x-none"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x-none" dirty="0">
                <a:latin typeface="Arial" panose="020B0604020202020204" pitchFamily="34" charset="0"/>
              </a:rPr>
            </a:fld>
            <a:endParaRPr lang="en-US" altLang="x-none" dirty="0">
              <a:latin typeface="Arial" panose="020B0604020202020204" pitchFamily="34" charset="0"/>
            </a:endParaRPr>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8"/>
            <a:ext cx="105156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eaLnBrk="1" hangingPunct="1"/>
            <a:fld id="{BB962C8B-B14F-4D97-AF65-F5344CB8AC3E}" type="datetime1">
              <a:rPr lang="en-US" altLang="x-none" dirty="0">
                <a:latin typeface="Arial" panose="020B0604020202020204" pitchFamily="34" charset="0"/>
              </a:rPr>
            </a:fld>
            <a:endParaRPr lang="en-US" altLang="x-none"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x-none" dirty="0">
                <a:latin typeface="Arial" panose="020B0604020202020204" pitchFamily="34" charset="0"/>
              </a:rPr>
            </a:fld>
            <a:endParaRPr lang="en-US" altLang="x-none" dirty="0">
              <a:latin typeface="Arial" panose="020B0604020202020204" pitchFamily="34" charset="0"/>
            </a:endParaRPr>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02167" y="1905000"/>
            <a:ext cx="5579957" cy="41941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09877" y="1905000"/>
            <a:ext cx="5579957" cy="41941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eaLnBrk="1" hangingPunct="1"/>
            <a:fld id="{BB962C8B-B14F-4D97-AF65-F5344CB8AC3E}" type="datetime1">
              <a:rPr lang="en-US" altLang="x-none" dirty="0">
                <a:latin typeface="Arial" panose="020B0604020202020204" pitchFamily="34" charset="0"/>
              </a:rPr>
            </a:fld>
            <a:endParaRPr lang="en-US" altLang="x-none" dirty="0">
              <a:latin typeface="Arial" panose="020B0604020202020204" pitchFamily="34" charset="0"/>
            </a:endParaRPr>
          </a:p>
        </p:txBody>
      </p:sp>
      <p:sp>
        <p:nvSpPr>
          <p:cNvPr id="6" name="页脚占位符 5"/>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x-none" dirty="0">
                <a:latin typeface="Arial" panose="020B0604020202020204" pitchFamily="34" charset="0"/>
              </a:rPr>
            </a:fld>
            <a:endParaRPr lang="en-US" altLang="x-none" dirty="0">
              <a:latin typeface="Arial" panose="020B0604020202020204" pitchFamily="34" charset="0"/>
            </a:endParaRPr>
          </a:p>
        </p:txBody>
      </p:sp>
    </p:spTree>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5" y="1778438"/>
            <a:ext cx="4873575"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5" y="2665379"/>
            <a:ext cx="4873575"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9"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eaLnBrk="1" hangingPunct="1"/>
            <a:fld id="{BB962C8B-B14F-4D97-AF65-F5344CB8AC3E}" type="datetime1">
              <a:rPr lang="en-US" altLang="x-none" dirty="0">
                <a:latin typeface="Arial" panose="020B0604020202020204" pitchFamily="34" charset="0"/>
              </a:rPr>
            </a:fld>
            <a:endParaRPr lang="en-US" altLang="x-none" dirty="0">
              <a:latin typeface="Arial" panose="020B0604020202020204" pitchFamily="34" charset="0"/>
            </a:endParaRPr>
          </a:p>
        </p:txBody>
      </p:sp>
      <p:sp>
        <p:nvSpPr>
          <p:cNvPr id="8" name="页脚占位符 7"/>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en-US" altLang="x-none" dirty="0">
                <a:latin typeface="Arial" panose="020B0604020202020204" pitchFamily="34" charset="0"/>
              </a:rPr>
            </a:fld>
            <a:endParaRPr lang="en-US" altLang="x-none" dirty="0">
              <a:latin typeface="Arial" panose="020B0604020202020204" pitchFamily="34" charset="0"/>
            </a:endParaRPr>
          </a:p>
        </p:txBody>
      </p:sp>
    </p:spTree>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eaLnBrk="1" hangingPunct="1"/>
            <a:fld id="{BB962C8B-B14F-4D97-AF65-F5344CB8AC3E}" type="datetime1">
              <a:rPr lang="en-US" altLang="x-none" dirty="0">
                <a:latin typeface="Arial" panose="020B0604020202020204" pitchFamily="34" charset="0"/>
              </a:rPr>
            </a:fld>
            <a:endParaRPr lang="en-US" altLang="x-none" dirty="0">
              <a:latin typeface="Arial" panose="020B0604020202020204" pitchFamily="34" charset="0"/>
            </a:endParaRPr>
          </a:p>
        </p:txBody>
      </p:sp>
      <p:sp>
        <p:nvSpPr>
          <p:cNvPr id="4" name="页脚占位符 3"/>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en-US" altLang="x-none" dirty="0">
                <a:latin typeface="Arial" panose="020B0604020202020204" pitchFamily="34" charset="0"/>
              </a:rPr>
            </a:fld>
            <a:endParaRPr lang="en-US" altLang="x-none" dirty="0">
              <a:latin typeface="Arial" panose="020B0604020202020204" pitchFamily="34" charset="0"/>
            </a:endParaRPr>
          </a:p>
        </p:txBody>
      </p:sp>
    </p:spTree>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eaLnBrk="1" hangingPunct="1"/>
            <a:fld id="{BB962C8B-B14F-4D97-AF65-F5344CB8AC3E}" type="datetime1">
              <a:rPr lang="en-US" altLang="x-none" dirty="0">
                <a:latin typeface="Arial" panose="020B0604020202020204" pitchFamily="34" charset="0"/>
              </a:rPr>
            </a:fld>
            <a:endParaRPr lang="en-US" altLang="x-none" dirty="0">
              <a:latin typeface="Arial" panose="020B0604020202020204" pitchFamily="34" charset="0"/>
            </a:endParaRPr>
          </a:p>
        </p:txBody>
      </p:sp>
      <p:sp>
        <p:nvSpPr>
          <p:cNvPr id="3" name="页脚占位符 2"/>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en-US" altLang="x-none" dirty="0">
                <a:latin typeface="Arial" panose="020B0604020202020204" pitchFamily="34" charset="0"/>
              </a:rPr>
            </a:fld>
            <a:endParaRPr lang="en-US" altLang="x-none" dirty="0">
              <a:latin typeface="Arial" panose="020B0604020202020204" pitchFamily="34" charset="0"/>
            </a:endParaRPr>
          </a:p>
        </p:txBody>
      </p:sp>
    </p:spTree>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fld id="{BB962C8B-B14F-4D97-AF65-F5344CB8AC3E}" type="datetime1">
              <a:rPr lang="en-US" altLang="x-none" dirty="0">
                <a:latin typeface="Arial" panose="020B0604020202020204" pitchFamily="34" charset="0"/>
              </a:rPr>
            </a:fld>
            <a:endParaRPr lang="en-US" altLang="x-none" dirty="0">
              <a:latin typeface="Arial" panose="020B0604020202020204" pitchFamily="34" charset="0"/>
            </a:endParaRPr>
          </a:p>
        </p:txBody>
      </p:sp>
      <p:sp>
        <p:nvSpPr>
          <p:cNvPr id="6" name="页脚占位符 5"/>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x-none" dirty="0">
                <a:latin typeface="Arial" panose="020B0604020202020204" pitchFamily="34" charset="0"/>
              </a:rPr>
            </a:fld>
            <a:endParaRPr lang="en-US" altLang="x-none" dirty="0">
              <a:latin typeface="Arial" panose="020B0604020202020204" pitchFamily="34" charset="0"/>
            </a:endParaRPr>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197485"/>
            <a:ext cx="10515600" cy="1325563"/>
          </a:xfrm>
        </p:spPr>
        <p:txBody>
          <a:bodyPr anchor="b" anchorCtr="0"/>
          <a:lstStyle/>
          <a:p>
            <a:r>
              <a:rPr lang="zh-CN" altLang="en-US" smtClean="0"/>
              <a:t>单击此处编辑母版标题样式</a:t>
            </a:r>
            <a:endParaRPr lang="zh-CN" altLang="en-US"/>
          </a:p>
        </p:txBody>
      </p:sp>
      <p:sp>
        <p:nvSpPr>
          <p:cNvPr id="3" name="内容占位符 2"/>
          <p:cNvSpPr>
            <a:spLocks noGrp="1"/>
          </p:cNvSpPr>
          <p:nvPr>
            <p:ph idx="1"/>
          </p:nvPr>
        </p:nvSpPr>
        <p:spPr>
          <a:xfrm>
            <a:off x="838200" y="1702435"/>
            <a:ext cx="10515600" cy="4474845"/>
          </a:xfrm>
        </p:spPr>
        <p:txBody>
          <a:bodyPr/>
          <a:lstStyle>
            <a:lvl2pPr>
              <a:defRPr/>
            </a:lvl2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fld id="{BB962C8B-B14F-4D97-AF65-F5344CB8AC3E}" type="datetime1">
              <a:rPr lang="en-US" altLang="x-none" dirty="0">
                <a:latin typeface="Arial" panose="020B0604020202020204" pitchFamily="34" charset="0"/>
              </a:rPr>
            </a:fld>
            <a:endParaRPr lang="en-US" altLang="x-none" dirty="0">
              <a:latin typeface="Arial" panose="020B0604020202020204" pitchFamily="34" charset="0"/>
            </a:endParaRPr>
          </a:p>
        </p:txBody>
      </p:sp>
      <p:sp>
        <p:nvSpPr>
          <p:cNvPr id="6" name="页脚占位符 5"/>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x-none" dirty="0">
                <a:latin typeface="Arial" panose="020B0604020202020204" pitchFamily="34" charset="0"/>
              </a:rPr>
            </a:fld>
            <a:endParaRPr lang="en-US" altLang="x-none" dirty="0">
              <a:latin typeface="Arial" panose="020B0604020202020204" pitchFamily="34" charset="0"/>
            </a:endParaRPr>
          </a:p>
        </p:txBody>
      </p:sp>
    </p:spTree>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1">
              <a:rPr lang="en-US" altLang="x-none" dirty="0">
                <a:latin typeface="Arial" panose="020B0604020202020204" pitchFamily="34" charset="0"/>
              </a:rPr>
            </a:fld>
            <a:endParaRPr lang="en-US" altLang="x-none"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x-none" dirty="0">
                <a:latin typeface="Arial" panose="020B0604020202020204" pitchFamily="34" charset="0"/>
              </a:rPr>
            </a:fld>
            <a:endParaRPr lang="en-US" altLang="x-none" dirty="0">
              <a:latin typeface="Arial" panose="020B0604020202020204" pitchFamily="34" charset="0"/>
            </a:endParaRPr>
          </a:p>
        </p:txBody>
      </p:sp>
    </p:spTree>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942917" y="609600"/>
            <a:ext cx="2846917" cy="54895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02167" y="609600"/>
            <a:ext cx="8375712" cy="548957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1">
              <a:rPr lang="en-US" altLang="x-none" dirty="0">
                <a:latin typeface="Arial" panose="020B0604020202020204" pitchFamily="34" charset="0"/>
              </a:rPr>
            </a:fld>
            <a:endParaRPr lang="en-US" altLang="x-none"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x-none" dirty="0">
                <a:latin typeface="Arial" panose="020B0604020202020204" pitchFamily="34" charset="0"/>
              </a:rPr>
            </a:fld>
            <a:endParaRPr lang="en-US" altLang="x-none" dirty="0">
              <a:latin typeface="Arial" panose="020B0604020202020204" pitchFamily="34" charset="0"/>
            </a:endParaRPr>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959100"/>
            <a:ext cx="10515600" cy="2781300"/>
          </a:xfrm>
        </p:spPr>
        <p:txBody>
          <a:bodyPr anchor="t" anchorCtr="0"/>
          <a:lstStyle>
            <a:lvl1pPr>
              <a:defRPr sz="48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722120"/>
            <a:ext cx="10515600" cy="1102995"/>
          </a:xfrm>
        </p:spPr>
        <p:txBody>
          <a:bodyPr lIns="144145" anchor="b" anchorCtr="0"/>
          <a:lstStyle>
            <a:lvl1pPr marL="0" indent="0">
              <a:buNone/>
              <a:defRPr sz="2400">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lgn="ctr">
              <a:defRPr/>
            </a:lvl1p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105" y="365125"/>
            <a:ext cx="10515600" cy="800100"/>
          </a:xfrm>
        </p:spPr>
        <p:txBody>
          <a:bodyPr anchor="ctr" anchorCtr="0"/>
          <a:lstStyle>
            <a:lvl1pPr algn="ct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470" y="1482090"/>
            <a:ext cx="5220970" cy="823595"/>
          </a:xfrm>
        </p:spPr>
        <p:txBody>
          <a:bodyPr anchor="ctr" anchorCtr="0"/>
          <a:lstStyle>
            <a:lvl1pPr marL="0" indent="0">
              <a:buNone/>
              <a:defRPr sz="3200">
                <a:solidFill>
                  <a:srgbClr val="0070C0"/>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8200" y="2368550"/>
            <a:ext cx="5222240" cy="3820795"/>
          </a:xfrm>
        </p:spPr>
        <p:txBody>
          <a:bodyPr/>
          <a:lstStyle>
            <a:lvl1pPr>
              <a:defRPr sz="2800"/>
            </a:lvl1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655" y="1482090"/>
            <a:ext cx="5097145" cy="823595"/>
          </a:xfrm>
        </p:spPr>
        <p:txBody>
          <a:bodyPr anchor="ctr" anchorCtr="0"/>
          <a:lstStyle>
            <a:lvl1pPr marL="0" indent="0">
              <a:buNone/>
              <a:defRPr sz="3200">
                <a:solidFill>
                  <a:srgbClr val="0070C0"/>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655" y="2368550"/>
            <a:ext cx="5097145" cy="3820795"/>
          </a:xfrm>
        </p:spPr>
        <p:txBody>
          <a:bodyPr/>
          <a:lstStyle>
            <a:lvl1pPr>
              <a:defRPr sz="2800"/>
            </a:lvl1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197485"/>
            <a:ext cx="10515600" cy="1325563"/>
          </a:xfrm>
        </p:spPr>
        <p:txBody>
          <a:bodyPr anchor="b" anchorCtr="0"/>
          <a:lstStyle/>
          <a:p>
            <a:r>
              <a:rPr lang="zh-CN" altLang="en-US" smtClean="0"/>
              <a:t>单击此处编辑母版标题样式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图片 + 文本">
    <p:spTree>
      <p:nvGrpSpPr>
        <p:cNvPr id="1" name=""/>
        <p:cNvGrpSpPr/>
        <p:nvPr/>
      </p:nvGrpSpPr>
      <p:grpSpPr>
        <a:xfrm>
          <a:off x="0" y="0"/>
          <a:ext cx="0" cy="0"/>
          <a:chOff x="0" y="0"/>
          <a:chExt cx="0" cy="0"/>
        </a:xfrm>
      </p:grpSpPr>
      <p:sp>
        <p:nvSpPr>
          <p:cNvPr id="3" name="图片占位符 2"/>
          <p:cNvSpPr>
            <a:spLocks noGrp="1"/>
          </p:cNvSpPr>
          <p:nvPr>
            <p:ph type="pic" idx="1"/>
          </p:nvPr>
        </p:nvSpPr>
        <p:spPr>
          <a:xfrm>
            <a:off x="-12700" y="-1905"/>
            <a:ext cx="7017385" cy="6861810"/>
          </a:xfrm>
          <a:noFill/>
        </p:spPr>
        <p:txBody>
          <a:bodyPr lIns="252095" tIns="144145"/>
          <a:lstStyle>
            <a:lvl1pPr marL="0" indent="0" algn="ctr">
              <a:buNone/>
              <a:defRPr sz="180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2" name="标题 1"/>
          <p:cNvSpPr>
            <a:spLocks noGrp="1"/>
          </p:cNvSpPr>
          <p:nvPr>
            <p:ph type="title"/>
          </p:nvPr>
        </p:nvSpPr>
        <p:spPr>
          <a:xfrm>
            <a:off x="7350125" y="457200"/>
            <a:ext cx="4392295" cy="1055370"/>
          </a:xfrm>
        </p:spPr>
        <p:txBody>
          <a:bodyPr anchor="b" anchorCtr="0"/>
          <a:lstStyle>
            <a:lvl1pPr>
              <a:defRPr sz="3200"/>
            </a:lvl1pPr>
          </a:lstStyle>
          <a:p>
            <a:r>
              <a:rPr lang="zh-CN" altLang="en-US" smtClean="0"/>
              <a:t>单击此处编辑母版标题样式</a:t>
            </a:r>
            <a:endParaRPr lang="zh-CN" altLang="en-US"/>
          </a:p>
        </p:txBody>
      </p:sp>
      <p:sp>
        <p:nvSpPr>
          <p:cNvPr id="4" name="文本占位符 3"/>
          <p:cNvSpPr>
            <a:spLocks noGrp="1"/>
          </p:cNvSpPr>
          <p:nvPr>
            <p:ph type="body" sz="half" idx="2"/>
          </p:nvPr>
        </p:nvSpPr>
        <p:spPr>
          <a:xfrm>
            <a:off x="7349490" y="1694180"/>
            <a:ext cx="4393565" cy="4480560"/>
          </a:xfrm>
        </p:spPr>
        <p:txBody>
          <a:bodyPr/>
          <a:lstStyle>
            <a:lvl1pPr marL="0" indent="0">
              <a:buNone/>
              <a:defRPr sz="2800">
                <a:solidFill>
                  <a:schemeClr val="tx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文本 + 图片">
    <p:spTree>
      <p:nvGrpSpPr>
        <p:cNvPr id="1" name=""/>
        <p:cNvGrpSpPr/>
        <p:nvPr/>
      </p:nvGrpSpPr>
      <p:grpSpPr>
        <a:xfrm>
          <a:off x="0" y="0"/>
          <a:ext cx="0" cy="0"/>
          <a:chOff x="0" y="0"/>
          <a:chExt cx="0" cy="0"/>
        </a:xfrm>
      </p:grpSpPr>
      <p:sp>
        <p:nvSpPr>
          <p:cNvPr id="3" name="图片占位符 2"/>
          <p:cNvSpPr>
            <a:spLocks noGrp="1"/>
          </p:cNvSpPr>
          <p:nvPr>
            <p:ph type="pic" idx="1"/>
          </p:nvPr>
        </p:nvSpPr>
        <p:spPr>
          <a:xfrm>
            <a:off x="5183505" y="-7620"/>
            <a:ext cx="7017385" cy="6861810"/>
          </a:xfrm>
          <a:noFill/>
        </p:spPr>
        <p:txBody>
          <a:bodyPr lIns="252095" tIns="144145"/>
          <a:lstStyle>
            <a:lvl1pPr marL="0" indent="0" algn="ctr">
              <a:buNone/>
              <a:defRPr sz="1800">
                <a:solidFill>
                  <a:schemeClr val="tx1">
                    <a:lumMod val="50000"/>
                    <a:lumOff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2" name="标题 1"/>
          <p:cNvSpPr>
            <a:spLocks noGrp="1"/>
          </p:cNvSpPr>
          <p:nvPr>
            <p:ph type="title"/>
          </p:nvPr>
        </p:nvSpPr>
        <p:spPr>
          <a:xfrm>
            <a:off x="409575" y="457200"/>
            <a:ext cx="4279900" cy="1055370"/>
          </a:xfrm>
        </p:spPr>
        <p:txBody>
          <a:bodyPr anchor="t" anchorCtr="0"/>
          <a:lstStyle>
            <a:lvl1pPr>
              <a:defRPr sz="3200"/>
            </a:lvl1pPr>
          </a:lstStyle>
          <a:p>
            <a:r>
              <a:rPr lang="zh-CN" altLang="en-US" smtClean="0"/>
              <a:t>单击此处编辑母版标题样式</a:t>
            </a:r>
            <a:endParaRPr lang="zh-CN" altLang="en-US"/>
          </a:p>
        </p:txBody>
      </p:sp>
      <p:sp>
        <p:nvSpPr>
          <p:cNvPr id="4" name="文本占位符 3"/>
          <p:cNvSpPr>
            <a:spLocks noGrp="1"/>
          </p:cNvSpPr>
          <p:nvPr>
            <p:ph type="body" sz="half" idx="2"/>
          </p:nvPr>
        </p:nvSpPr>
        <p:spPr>
          <a:xfrm>
            <a:off x="409575" y="1694180"/>
            <a:ext cx="4280535" cy="4480560"/>
          </a:xfrm>
        </p:spPr>
        <p:txBody>
          <a:bodyPr/>
          <a:lstStyle>
            <a:lvl1pPr marL="0" indent="0">
              <a:buNone/>
              <a:defRPr sz="2800">
                <a:solidFill>
                  <a:schemeClr val="tx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4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
        <p:nvSpPr>
          <p:cNvPr id="3" name="竖排标题 1"/>
          <p:cNvSpPr>
            <a:spLocks noGrp="1"/>
          </p:cNvSpPr>
          <p:nvPr>
            <p:ph type="title" orient="vert"/>
          </p:nvPr>
        </p:nvSpPr>
        <p:spPr>
          <a:xfrm>
            <a:off x="8724900" y="365125"/>
            <a:ext cx="2628900" cy="5811838"/>
          </a:xfrm>
        </p:spPr>
        <p:txBody>
          <a:bodyPr vert="eaVert"/>
          <a:p>
            <a:r>
              <a:rPr lang="zh-CN" altLang="en-US" smtClean="0"/>
              <a:t>单击此处编辑母版标题样式</a:t>
            </a:r>
            <a:endParaRPr lang="zh-CN" altLang="en-US"/>
          </a:p>
        </p:txBody>
      </p:sp>
      <p:sp>
        <p:nvSpPr>
          <p:cNvPr id="7" name="竖排文字占位符 2"/>
          <p:cNvSpPr>
            <a:spLocks noGrp="1"/>
          </p:cNvSpPr>
          <p:nvPr>
            <p:ph type="body" orient="vert" idx="1"/>
          </p:nvPr>
        </p:nvSpPr>
        <p:spPr>
          <a:xfrm>
            <a:off x="838200" y="365125"/>
            <a:ext cx="7734300" cy="5811838"/>
          </a:xfrm>
        </p:spPr>
        <p:txBody>
          <a:bodyPr vert="eaVert"/>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chemeClr val="bg1">
                <a:lumMod val="95000"/>
              </a:schemeClr>
            </a:gs>
            <a:gs pos="100000">
              <a:schemeClr val="bg2"/>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a:effectLst>
            <a:outerShdw blurRad="88900" dist="101600" dir="5400000" algn="ctr" rotWithShape="0">
              <a:srgbClr val="000000">
                <a:alpha val="2000"/>
              </a:srgbClr>
            </a:outerShdw>
          </a:effectLst>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微软雅黑 Light" panose="020B0502040204020203" charset="-122"/>
                <a:ea typeface="微软雅黑 Light" panose="020B0502040204020203" charset="-122"/>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微软雅黑 Light" panose="020B0502040204020203" charset="-122"/>
                <a:ea typeface="微软雅黑 Light" panose="020B0502040204020203" charset="-122"/>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微软雅黑 Light" panose="020B0502040204020203" charset="-122"/>
                <a:ea typeface="微软雅黑 Light" panose="020B0502040204020203" charset="-122"/>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250">
        <p:fade/>
      </p:transition>
    </mc:Choice>
    <mc:Fallback>
      <p:transition>
        <p:fade/>
      </p:transition>
    </mc:Fallback>
  </mc:AlternateContent>
  <p:txStyles>
    <p:titleStyle>
      <a:lvl1pPr algn="l" defTabSz="914400" rtl="0" eaLnBrk="1" latinLnBrk="0" hangingPunct="1">
        <a:lnSpc>
          <a:spcPct val="90000"/>
        </a:lnSpc>
        <a:spcBef>
          <a:spcPct val="0"/>
        </a:spcBef>
        <a:buNone/>
        <a:defRPr sz="4000" kern="1200">
          <a:solidFill>
            <a:srgbClr val="202020"/>
          </a:solidFill>
          <a:effectLst>
            <a:outerShdw blurRad="50800" dist="38100" dir="5400000" algn="t" rotWithShape="0">
              <a:prstClr val="black">
                <a:alpha val="20000"/>
              </a:prstClr>
            </a:outerShdw>
          </a:effectLst>
          <a:latin typeface="微软雅黑" panose="020B0503020204020204" charset="-122"/>
          <a:ea typeface="微软雅黑" panose="020B0503020204020204" charset="-122"/>
          <a:cs typeface="+mj-cs"/>
        </a:defRPr>
      </a:lvl1pPr>
    </p:titleStyle>
    <p:bodyStyle>
      <a:lvl1pPr marL="228600" indent="-228600" algn="l" defTabSz="914400" rtl="0" eaLnBrk="1" latinLnBrk="0" hangingPunct="1">
        <a:lnSpc>
          <a:spcPct val="120000"/>
        </a:lnSpc>
        <a:spcBef>
          <a:spcPts val="1000"/>
        </a:spcBef>
        <a:buSzPct val="75000"/>
        <a:buFont typeface="Arial" panose="020B0604020202020204" pitchFamily="34" charset="0"/>
        <a:buChar char="•"/>
        <a:defRPr sz="2800" kern="1200">
          <a:solidFill>
            <a:schemeClr val="tx1">
              <a:lumMod val="85000"/>
              <a:lumOff val="15000"/>
            </a:schemeClr>
          </a:solidFill>
          <a:latin typeface="微软雅黑" panose="020B0503020204020204" charset="-122"/>
          <a:ea typeface="微软雅黑" panose="020B0503020204020204" charset="-122"/>
          <a:cs typeface="+mn-cs"/>
        </a:defRPr>
      </a:lvl1pPr>
      <a:lvl2pPr marL="575945" indent="-228600" algn="l" defTabSz="914400" rtl="0" eaLnBrk="1" fontAlgn="auto" latinLnBrk="0" hangingPunct="1">
        <a:lnSpc>
          <a:spcPct val="120000"/>
        </a:lnSpc>
        <a:spcBef>
          <a:spcPts val="500"/>
        </a:spcBef>
        <a:buSzPct val="75000"/>
        <a:buFont typeface="Arial" panose="020B0604020202020204" pitchFamily="34" charset="0"/>
        <a:buChar char="•"/>
        <a:defRPr sz="2200" kern="1200">
          <a:solidFill>
            <a:schemeClr val="tx1">
              <a:lumMod val="75000"/>
              <a:lumOff val="25000"/>
            </a:schemeClr>
          </a:solidFill>
          <a:latin typeface="微软雅黑" panose="020B0503020204020204" charset="-122"/>
          <a:ea typeface="微软雅黑" panose="020B0503020204020204" charset="-122"/>
          <a:cs typeface="+mn-cs"/>
        </a:defRPr>
      </a:lvl2pPr>
      <a:lvl3pPr marL="1007745" indent="-228600" algn="l" defTabSz="914400" rtl="0" eaLnBrk="1" fontAlgn="auto" latinLnBrk="0" hangingPunct="1">
        <a:lnSpc>
          <a:spcPct val="120000"/>
        </a:lnSpc>
        <a:spcBef>
          <a:spcPts val="500"/>
        </a:spcBef>
        <a:buSzPct val="75000"/>
        <a:buFont typeface="Arial" panose="020B0604020202020204" pitchFamily="34" charset="0"/>
        <a:buChar char="‒"/>
        <a:defRPr sz="2000" kern="1200">
          <a:solidFill>
            <a:schemeClr val="tx1">
              <a:lumMod val="65000"/>
              <a:lumOff val="35000"/>
            </a:schemeClr>
          </a:solidFill>
          <a:latin typeface="微软雅黑" panose="020B0503020204020204" charset="-122"/>
          <a:ea typeface="微软雅黑" panose="020B0503020204020204" charset="-122"/>
          <a:cs typeface="+mn-cs"/>
        </a:defRPr>
      </a:lvl3pPr>
      <a:lvl4pPr marL="1511935" indent="-228600" algn="l" defTabSz="914400" rtl="0" eaLnBrk="1" fontAlgn="auto" latinLnBrk="0" hangingPunct="1">
        <a:lnSpc>
          <a:spcPct val="100000"/>
        </a:lnSpc>
        <a:spcBef>
          <a:spcPts val="500"/>
        </a:spcBef>
        <a:buSzPct val="75000"/>
        <a:buFont typeface="Arial" panose="020B0604020202020204" pitchFamily="34" charset="0"/>
        <a:buChar char="˃"/>
        <a:defRPr sz="1800" kern="1200">
          <a:solidFill>
            <a:schemeClr val="tx1">
              <a:lumMod val="50000"/>
              <a:lumOff val="50000"/>
            </a:schemeClr>
          </a:solidFill>
          <a:latin typeface="微软雅黑" panose="020B0503020204020204" charset="-122"/>
          <a:ea typeface="微软雅黑" panose="020B0503020204020204" charset="-122"/>
          <a:cs typeface="+mn-cs"/>
        </a:defRPr>
      </a:lvl4pPr>
      <a:lvl5pPr marL="1943735" indent="-228600" algn="l" defTabSz="914400" rtl="0" eaLnBrk="1" fontAlgn="auto" latinLnBrk="0" hangingPunct="1">
        <a:lnSpc>
          <a:spcPct val="90000"/>
        </a:lnSpc>
        <a:spcBef>
          <a:spcPts val="500"/>
        </a:spcBef>
        <a:buSzPct val="75000"/>
        <a:buFont typeface="Arial" panose="020B0604020202020204" pitchFamily="34" charset="0"/>
        <a:buChar char="˃"/>
        <a:defRPr sz="1800" kern="1200">
          <a:solidFill>
            <a:schemeClr val="tx1">
              <a:lumMod val="50000"/>
              <a:lumOff val="50000"/>
            </a:schemeClr>
          </a:solidFill>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2" cstate="email"/>
          <a:stretch>
            <a:fillRect/>
          </a:stretch>
        </a:blipFill>
        <a:effectLst/>
      </p:bgPr>
    </p:bg>
    <p:spTree>
      <p:nvGrpSpPr>
        <p:cNvPr id="1" name=""/>
        <p:cNvGrpSpPr/>
        <p:nvPr/>
      </p:nvGrpSpPr>
      <p:grpSpPr>
        <a:xfrm>
          <a:off x="0" y="0"/>
          <a:ext cx="0" cy="0"/>
          <a:chOff x="0" y="0"/>
          <a:chExt cx="0" cy="0"/>
        </a:xfrm>
      </p:grpSpPr>
      <p:sp>
        <p:nvSpPr>
          <p:cNvPr id="1026" name="Rectangle 2"/>
          <p:cNvSpPr>
            <a:spLocks noGrp="1" noRot="1"/>
          </p:cNvSpPr>
          <p:nvPr>
            <p:ph type="title"/>
          </p:nvPr>
        </p:nvSpPr>
        <p:spPr>
          <a:xfrm>
            <a:off x="402167" y="609600"/>
            <a:ext cx="11387667" cy="1143000"/>
          </a:xfrm>
          <a:prstGeom prst="rect">
            <a:avLst/>
          </a:prstGeom>
          <a:noFill/>
          <a:ln w="9525">
            <a:noFill/>
          </a:ln>
        </p:spPr>
        <p:txBody>
          <a:bodyPr anchor="ctr"/>
          <a:lstStyle/>
          <a:p>
            <a:pPr lvl="0"/>
            <a:r>
              <a:rPr lang="zh-CN" altLang="en-US"/>
              <a:t>单击此处编辑母版标题样式</a:t>
            </a:r>
            <a:endParaRPr lang="zh-CN" altLang="en-US"/>
          </a:p>
        </p:txBody>
      </p:sp>
      <p:sp>
        <p:nvSpPr>
          <p:cNvPr id="1027" name="Rectangle 3"/>
          <p:cNvSpPr>
            <a:spLocks noGrp="1" noRot="1"/>
          </p:cNvSpPr>
          <p:nvPr>
            <p:ph type="body" idx="1"/>
          </p:nvPr>
        </p:nvSpPr>
        <p:spPr>
          <a:xfrm>
            <a:off x="402167" y="1905000"/>
            <a:ext cx="11387667" cy="4194175"/>
          </a:xfrm>
          <a:prstGeom prst="rect">
            <a:avLst/>
          </a:prstGeom>
          <a:noFill/>
          <a:ln w="9525">
            <a:noFill/>
          </a:ln>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Rectangle 4"/>
          <p:cNvSpPr>
            <a:spLocks noGrp="1"/>
          </p:cNvSpPr>
          <p:nvPr>
            <p:ph type="dt" sz="half" idx="2"/>
          </p:nvPr>
        </p:nvSpPr>
        <p:spPr>
          <a:xfrm>
            <a:off x="402167" y="6245225"/>
            <a:ext cx="3052233" cy="476250"/>
          </a:xfrm>
          <a:prstGeom prst="rect">
            <a:avLst/>
          </a:prstGeom>
          <a:noFill/>
          <a:ln w="9525">
            <a:noFill/>
          </a:ln>
        </p:spPr>
        <p:txBody>
          <a:bodyPr/>
          <a:lstStyle>
            <a:lvl1pPr>
              <a:defRPr sz="1400"/>
            </a:lvl1pPr>
          </a:lstStyle>
          <a:p>
            <a:pPr lvl="0" eaLnBrk="1" hangingPunct="1"/>
            <a:fld id="{BB962C8B-B14F-4D97-AF65-F5344CB8AC3E}" type="datetime1">
              <a:rPr lang="en-US" altLang="x-none" dirty="0">
                <a:latin typeface="Arial" panose="020B0604020202020204" pitchFamily="34" charset="0"/>
              </a:rPr>
            </a:fld>
            <a:endParaRPr lang="en-US" altLang="x-none" dirty="0">
              <a:latin typeface="Arial" panose="020B0604020202020204" pitchFamily="34" charset="0"/>
            </a:endParaRPr>
          </a:p>
        </p:txBody>
      </p:sp>
      <p:sp>
        <p:nvSpPr>
          <p:cNvPr id="1029" name="Rectangle 5"/>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eaLnBrk="1" hangingPunct="1"/>
            <a:endParaRPr lang="en-US" altLang="x-none" dirty="0">
              <a:latin typeface="Arial" panose="020B0604020202020204" pitchFamily="34" charset="0"/>
            </a:endParaRPr>
          </a:p>
        </p:txBody>
      </p:sp>
      <p:sp>
        <p:nvSpPr>
          <p:cNvPr id="1030" name="Rectangle 6"/>
          <p:cNvSpPr>
            <a:spLocks noGrp="1"/>
          </p:cNvSpPr>
          <p:nvPr>
            <p:ph type="sldNum" sz="quarter" idx="4"/>
          </p:nvPr>
        </p:nvSpPr>
        <p:spPr>
          <a:xfrm>
            <a:off x="8737600" y="6245225"/>
            <a:ext cx="3052233" cy="476250"/>
          </a:xfrm>
          <a:prstGeom prst="rect">
            <a:avLst/>
          </a:prstGeom>
          <a:noFill/>
          <a:ln w="9525">
            <a:noFill/>
          </a:ln>
        </p:spPr>
        <p:txBody>
          <a:bodyPr/>
          <a:lstStyle>
            <a:lvl1pPr algn="r">
              <a:defRPr sz="1400"/>
            </a:lvl1pPr>
          </a:lstStyle>
          <a:p>
            <a:pPr lvl="0" eaLnBrk="1" hangingPunct="1"/>
            <a:fld id="{9A0DB2DC-4C9A-4742-B13C-FB6460FD3503}" type="slidenum">
              <a:rPr lang="en-US" altLang="x-none" dirty="0">
                <a:latin typeface="Arial" panose="020B0604020202020204" pitchFamily="34" charset="0"/>
              </a:rPr>
            </a:fld>
            <a:endParaRPr lang="en-US" altLang="x-none"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0" fontAlgn="base" latinLnBrk="0" hangingPunct="0">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0" fontAlgn="base" latinLnBrk="0" hangingPunct="0">
        <a:lnSpc>
          <a:spcPct val="100000"/>
        </a:lnSpc>
        <a:spcBef>
          <a:spcPct val="20000"/>
        </a:spcBef>
        <a:spcAft>
          <a:spcPct val="0"/>
        </a:spcAft>
        <a:buClr>
          <a:schemeClr val="hlink"/>
        </a:buClr>
        <a:buSzPct val="75000"/>
        <a:buFont typeface="Wingdings" panose="05000000000000000000" pitchFamily="2" charset="2"/>
        <a:buChar char="v"/>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Clr>
          <a:schemeClr val="accent2"/>
        </a:buClr>
        <a:buSzPct val="85000"/>
        <a:buFont typeface="Wingdings" panose="05000000000000000000" pitchFamily="2" charset="2"/>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9pPr>
    </p:bodyStyle>
    <p:otherStyle>
      <a:lvl1pPr marL="0" lvl="0" indent="0" algn="l" defTabSz="914400" eaLnBrk="0" fontAlgn="base" latinLnBrk="0" hangingPunct="0">
        <a:lnSpc>
          <a:spcPct val="100000"/>
        </a:lnSpc>
        <a:spcBef>
          <a:spcPct val="0"/>
        </a:spcBef>
        <a:spcAft>
          <a:spcPct val="0"/>
        </a:spcAft>
        <a:buNone/>
        <a:defRPr sz="2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8.xml"/><Relationship Id="rId5" Type="http://schemas.openxmlformats.org/officeDocument/2006/relationships/image" Target="../media/image4.jpeg"/><Relationship Id="rId4" Type="http://schemas.openxmlformats.org/officeDocument/2006/relationships/image" Target="../media/image3.jpeg"/><Relationship Id="rId3" Type="http://schemas.openxmlformats.org/officeDocument/2006/relationships/hyperlink" Target="http://image.baidu.com/i?ct=503316480&amp;z=0&amp;tn=baiduimagedetail&amp;word=%CF%FB%B7%C0%D3%A6%BC%B1%B5%C6%BE%DF&amp;in=33&amp;cl=2&amp;cm=1&amp;sc=0&amp;lm=-1&amp;pn=32&amp;rn=1" TargetMode="External"/><Relationship Id="rId2" Type="http://schemas.openxmlformats.org/officeDocument/2006/relationships/image" Target="../media/image2.png"/><Relationship Id="rId1" Type="http://schemas.openxmlformats.org/officeDocument/2006/relationships/hyperlink" Target="http://www.fire365.com.cn/"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18.xml"/><Relationship Id="rId5" Type="http://schemas.openxmlformats.org/officeDocument/2006/relationships/image" Target="../media/image9.jpeg"/><Relationship Id="rId4" Type="http://schemas.openxmlformats.org/officeDocument/2006/relationships/image" Target="../media/image8.jpeg"/><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slides/_rels/slide3.xml.rels><?xml version="1.0" encoding="UTF-8" standalone="yes"?>
<Relationships xmlns="http://schemas.openxmlformats.org/package/2006/relationships"><Relationship Id="rId9" Type="http://schemas.openxmlformats.org/officeDocument/2006/relationships/image" Target="../media/image17.jpeg"/><Relationship Id="rId8" Type="http://schemas.openxmlformats.org/officeDocument/2006/relationships/image" Target="../media/image16.jpeg"/><Relationship Id="rId7" Type="http://schemas.openxmlformats.org/officeDocument/2006/relationships/image" Target="../media/image15.jpeg"/><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F:/441086670/FileRecv/MobileFile/http:/10.1.31.1/photo/aqbz/007.jpg" TargetMode="External"/><Relationship Id="rId3" Type="http://schemas.openxmlformats.org/officeDocument/2006/relationships/image" Target="../media/image12.jpeg"/><Relationship Id="rId2" Type="http://schemas.openxmlformats.org/officeDocument/2006/relationships/image" Target="../media/image11.jpeg"/><Relationship Id="rId10" Type="http://schemas.openxmlformats.org/officeDocument/2006/relationships/slideLayout" Target="../slideLayouts/slideLayout18.xml"/><Relationship Id="rId1" Type="http://schemas.openxmlformats.org/officeDocument/2006/relationships/image" Target="../media/image1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7" Type="http://schemas.openxmlformats.org/officeDocument/2006/relationships/vmlDrawing" Target="../drawings/vmlDrawing1.vml"/><Relationship Id="rId6" Type="http://schemas.openxmlformats.org/officeDocument/2006/relationships/slideLayout" Target="../slideLayouts/slideLayout18.xml"/><Relationship Id="rId5" Type="http://schemas.openxmlformats.org/officeDocument/2006/relationships/image" Target="../media/image21.png"/><Relationship Id="rId4" Type="http://schemas.openxmlformats.org/officeDocument/2006/relationships/oleObject" Target="../embeddings/oleObject1.bin"/><Relationship Id="rId3" Type="http://schemas.openxmlformats.org/officeDocument/2006/relationships/image" Target="../media/image20.jpeg"/><Relationship Id="rId2" Type="http://schemas.openxmlformats.org/officeDocument/2006/relationships/image" Target="../media/image19.png"/><Relationship Id="rId1"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p:cNvSpPr>
          <p:nvPr>
            <p:ph type="body"/>
          </p:nvPr>
        </p:nvSpPr>
        <p:spPr>
          <a:xfrm>
            <a:off x="1825625" y="765175"/>
            <a:ext cx="8540750" cy="5334000"/>
          </a:xfrm>
        </p:spPr>
        <p:txBody>
          <a:bodyPr vert="horz" wrap="square" anchor="t"/>
          <a:lstStyle/>
          <a:p>
            <a:pPr eaLnBrk="1" hangingPunct="1">
              <a:buNone/>
            </a:pPr>
            <a:r>
              <a:rPr lang="zh-CN" altLang="en-US" sz="4000" b="1">
                <a:ea typeface="华文行楷" panose="02010800040101010101" pitchFamily="2" charset="-122"/>
              </a:rPr>
              <a:t>消防应急标志灯</a:t>
            </a:r>
            <a:r>
              <a:rPr lang="zh-CN" altLang="en-US" sz="4000"/>
              <a:t> </a:t>
            </a:r>
            <a:r>
              <a:rPr lang="zh-CN" altLang="en-US" sz="2800" b="1"/>
              <a:t>Fire emergency lights</a:t>
            </a:r>
            <a:endParaRPr lang="zh-CN" altLang="en-US" sz="2800" b="1"/>
          </a:p>
          <a:p>
            <a:pPr eaLnBrk="1" hangingPunct="1">
              <a:buNone/>
            </a:pPr>
            <a:r>
              <a:rPr lang="zh-CN" altLang="en-US"/>
              <a:t>         </a:t>
            </a:r>
            <a:r>
              <a:rPr lang="zh-CN" altLang="en-US">
                <a:solidFill>
                  <a:srgbClr val="080808"/>
                </a:solidFill>
                <a:latin typeface="华文行楷" panose="02010800040101010101" pitchFamily="2" charset="-122"/>
                <a:ea typeface="华文行楷" panose="02010800040101010101" pitchFamily="2" charset="-122"/>
              </a:rPr>
              <a:t>用图形、文字指示安全出口及其方向或位置的消防应急照明灯具。 </a:t>
            </a:r>
            <a:endParaRPr lang="zh-CN" altLang="en-US">
              <a:solidFill>
                <a:srgbClr val="080808"/>
              </a:solidFill>
              <a:latin typeface="华文行楷" panose="02010800040101010101" pitchFamily="2" charset="-122"/>
              <a:ea typeface="华文行楷" panose="02010800040101010101" pitchFamily="2" charset="-122"/>
            </a:endParaRPr>
          </a:p>
        </p:txBody>
      </p:sp>
      <p:pic>
        <p:nvPicPr>
          <p:cNvPr id="16387" name="Picture 3" descr="200611161342242150">
            <a:hlinkClick r:id="rId1"/>
          </p:cNvPr>
          <p:cNvPicPr>
            <a:picLocks noChangeAspect="1"/>
          </p:cNvPicPr>
          <p:nvPr/>
        </p:nvPicPr>
        <p:blipFill>
          <a:blip r:embed="rId2" cstate="email"/>
          <a:stretch>
            <a:fillRect/>
          </a:stretch>
        </p:blipFill>
        <p:spPr>
          <a:xfrm>
            <a:off x="2062163" y="4365625"/>
            <a:ext cx="4105275" cy="2216150"/>
          </a:xfrm>
          <a:prstGeom prst="rect">
            <a:avLst/>
          </a:prstGeom>
          <a:noFill/>
          <a:ln w="9525">
            <a:noFill/>
          </a:ln>
        </p:spPr>
      </p:pic>
      <p:pic>
        <p:nvPicPr>
          <p:cNvPr id="16388" name="Picture 4" descr="u=2961753276,4121458273&amp;gp=1">
            <a:hlinkClick r:id="rId3"/>
          </p:cNvPr>
          <p:cNvPicPr>
            <a:picLocks noChangeAspect="1"/>
          </p:cNvPicPr>
          <p:nvPr/>
        </p:nvPicPr>
        <p:blipFill>
          <a:blip r:embed="rId4" cstate="email"/>
          <a:stretch>
            <a:fillRect/>
          </a:stretch>
        </p:blipFill>
        <p:spPr>
          <a:xfrm>
            <a:off x="6600825" y="4365625"/>
            <a:ext cx="3527425" cy="2243138"/>
          </a:xfrm>
          <a:prstGeom prst="rect">
            <a:avLst/>
          </a:prstGeom>
          <a:noFill/>
          <a:ln w="9525">
            <a:noFill/>
          </a:ln>
        </p:spPr>
      </p:pic>
      <p:pic>
        <p:nvPicPr>
          <p:cNvPr id="16389" name="Picture 5" descr="051114100745782141"/>
          <p:cNvPicPr>
            <a:picLocks noChangeAspect="1"/>
          </p:cNvPicPr>
          <p:nvPr/>
        </p:nvPicPr>
        <p:blipFill>
          <a:blip r:embed="rId5" cstate="email"/>
          <a:stretch>
            <a:fillRect/>
          </a:stretch>
        </p:blipFill>
        <p:spPr>
          <a:xfrm>
            <a:off x="4152900" y="2565400"/>
            <a:ext cx="4103688" cy="160337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diamond(in)">
                                      <p:cBhvr>
                                        <p:cTn id="7" dur="1000"/>
                                        <p:tgtEl>
                                          <p:spTgt spid="1638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6388"/>
                                        </p:tgtEl>
                                        <p:attrNameLst>
                                          <p:attrName>style.visibility</p:attrName>
                                        </p:attrNameLst>
                                      </p:cBhvr>
                                      <p:to>
                                        <p:strVal val="visible"/>
                                      </p:to>
                                    </p:set>
                                    <p:anim calcmode="lin" valueType="num">
                                      <p:cBhvr additive="base">
                                        <p:cTn id="12" dur="1000" fill="hold"/>
                                        <p:tgtEl>
                                          <p:spTgt spid="16388"/>
                                        </p:tgtEl>
                                        <p:attrNameLst>
                                          <p:attrName>ppt_x</p:attrName>
                                        </p:attrNameLst>
                                      </p:cBhvr>
                                      <p:tavLst>
                                        <p:tav tm="0">
                                          <p:val>
                                            <p:strVal val="#ppt_x"/>
                                          </p:val>
                                        </p:tav>
                                        <p:tav tm="100000">
                                          <p:val>
                                            <p:strVal val="#ppt_x"/>
                                          </p:val>
                                        </p:tav>
                                      </p:tavLst>
                                    </p:anim>
                                    <p:anim calcmode="lin" valueType="num">
                                      <p:cBhvr additive="base">
                                        <p:cTn id="13" dur="1000" fill="hold"/>
                                        <p:tgtEl>
                                          <p:spTgt spid="1638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6" fill="hold" nodeType="clickEffect">
                                  <p:stCondLst>
                                    <p:cond delay="0"/>
                                  </p:stCondLst>
                                  <p:childTnLst>
                                    <p:set>
                                      <p:cBhvr>
                                        <p:cTn id="17" dur="1" fill="hold">
                                          <p:stCondLst>
                                            <p:cond delay="0"/>
                                          </p:stCondLst>
                                        </p:cTn>
                                        <p:tgtEl>
                                          <p:spTgt spid="16389"/>
                                        </p:tgtEl>
                                        <p:attrNameLst>
                                          <p:attrName>style.visibility</p:attrName>
                                        </p:attrNameLst>
                                      </p:cBhvr>
                                      <p:to>
                                        <p:strVal val="visible"/>
                                      </p:to>
                                    </p:set>
                                    <p:animEffect transition="in" filter="barn(inHorizontal)">
                                      <p:cBhvr>
                                        <p:cTn id="18" dur="1000"/>
                                        <p:tgtEl>
                                          <p:spTgt spid="16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Rot="1"/>
          </p:cNvSpPr>
          <p:nvPr>
            <p:ph type="body"/>
          </p:nvPr>
        </p:nvSpPr>
        <p:spPr>
          <a:xfrm>
            <a:off x="1524000" y="1000125"/>
            <a:ext cx="9144000" cy="4194175"/>
          </a:xfrm>
          <a:ln w="9525">
            <a:noFill/>
          </a:ln>
        </p:spPr>
        <p:txBody>
          <a:bodyPr vert="horz" wrap="square" anchor="t"/>
          <a:lstStyle/>
          <a:p>
            <a:pPr eaLnBrk="1" hangingPunct="1"/>
            <a:r>
              <a:rPr lang="en-US" altLang="x-none" dirty="0"/>
              <a:t> </a:t>
            </a:r>
            <a:r>
              <a:rPr lang="zh-CN" altLang="en-US" dirty="0">
                <a:solidFill>
                  <a:srgbClr val="080808"/>
                </a:solidFill>
              </a:rPr>
              <a:t>案例</a:t>
            </a:r>
            <a:r>
              <a:rPr lang="en-US" altLang="x-none" dirty="0">
                <a:solidFill>
                  <a:srgbClr val="080808"/>
                </a:solidFill>
              </a:rPr>
              <a:t>1 :2003</a:t>
            </a:r>
            <a:r>
              <a:rPr lang="zh-CN" altLang="en-US" dirty="0">
                <a:solidFill>
                  <a:srgbClr val="080808"/>
                </a:solidFill>
              </a:rPr>
              <a:t>年</a:t>
            </a:r>
            <a:r>
              <a:rPr lang="en-US" altLang="x-none" dirty="0">
                <a:solidFill>
                  <a:srgbClr val="080808"/>
                </a:solidFill>
              </a:rPr>
              <a:t>11</a:t>
            </a:r>
            <a:r>
              <a:rPr lang="zh-CN" altLang="en-US" dirty="0">
                <a:solidFill>
                  <a:srgbClr val="080808"/>
                </a:solidFill>
              </a:rPr>
              <a:t>月</a:t>
            </a:r>
            <a:r>
              <a:rPr lang="en-US" altLang="x-none" dirty="0">
                <a:solidFill>
                  <a:srgbClr val="080808"/>
                </a:solidFill>
              </a:rPr>
              <a:t>5</a:t>
            </a:r>
            <a:r>
              <a:rPr lang="zh-CN" altLang="en-US" dirty="0">
                <a:solidFill>
                  <a:srgbClr val="080808"/>
                </a:solidFill>
              </a:rPr>
              <a:t>日凌晨</a:t>
            </a:r>
            <a:r>
              <a:rPr lang="en-US" altLang="x-none" dirty="0">
                <a:solidFill>
                  <a:srgbClr val="080808"/>
                </a:solidFill>
              </a:rPr>
              <a:t>1</a:t>
            </a:r>
            <a:r>
              <a:rPr lang="zh-CN" altLang="en-US" dirty="0">
                <a:solidFill>
                  <a:srgbClr val="080808"/>
                </a:solidFill>
              </a:rPr>
              <a:t>点</a:t>
            </a:r>
            <a:r>
              <a:rPr lang="en-US" altLang="x-none" dirty="0">
                <a:solidFill>
                  <a:srgbClr val="080808"/>
                </a:solidFill>
              </a:rPr>
              <a:t>05</a:t>
            </a:r>
            <a:r>
              <a:rPr lang="zh-CN" altLang="en-US" dirty="0">
                <a:solidFill>
                  <a:srgbClr val="080808"/>
                </a:solidFill>
              </a:rPr>
              <a:t>分左右，余家头校区外事楼</a:t>
            </a:r>
            <a:r>
              <a:rPr lang="en-US" altLang="x-none" dirty="0">
                <a:solidFill>
                  <a:srgbClr val="080808"/>
                </a:solidFill>
              </a:rPr>
              <a:t>203</a:t>
            </a:r>
            <a:r>
              <a:rPr lang="zh-CN" altLang="en-US" dirty="0">
                <a:solidFill>
                  <a:srgbClr val="080808"/>
                </a:solidFill>
              </a:rPr>
              <a:t>房间发生火灾。当时房间无人，原因就是乱接电线，饮水机长期插在电源上，电线过热发生火灾，整个房间烧毁物品若干，房间薰黑，损失价值约人民币</a:t>
            </a:r>
            <a:r>
              <a:rPr lang="en-US" altLang="x-none" dirty="0">
                <a:solidFill>
                  <a:srgbClr val="080808"/>
                </a:solidFill>
              </a:rPr>
              <a:t>1</a:t>
            </a:r>
            <a:r>
              <a:rPr lang="zh-CN" altLang="en-US" dirty="0">
                <a:solidFill>
                  <a:srgbClr val="080808"/>
                </a:solidFill>
              </a:rPr>
              <a:t>万余元。</a:t>
            </a:r>
            <a:endParaRPr lang="en-US" altLang="x-none" dirty="0">
              <a:solidFill>
                <a:srgbClr val="080808"/>
              </a:solidFill>
            </a:endParaRPr>
          </a:p>
          <a:p>
            <a:pPr eaLnBrk="1" hangingPunct="1"/>
            <a:r>
              <a:rPr lang="en-US" altLang="x-none" sz="2800" dirty="0"/>
              <a:t>Case 1: At about 1:05 am on November 5, 2003, a fire broke out at Room 203 of the Foreign Affairs Building on Yujiatou Campus. At that time, there were no one in the room. The reason was that the wires were indiscriminately connected. The drinking fountains were plugged into the power supply for a long time. The wires were overheated and a fire broke out. The entire room and a number of items burned and the room was blackened. The value of the loss was about RMB 10,000.</a:t>
            </a:r>
            <a:endParaRPr lang="en-US" altLang="x-none"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Rot="1"/>
          </p:cNvSpPr>
          <p:nvPr>
            <p:ph type="body"/>
          </p:nvPr>
        </p:nvSpPr>
        <p:spPr>
          <a:xfrm>
            <a:off x="1524000" y="-142240"/>
            <a:ext cx="9144000" cy="4194175"/>
          </a:xfrm>
          <a:ln w="9525">
            <a:noFill/>
          </a:ln>
        </p:spPr>
        <p:txBody>
          <a:bodyPr vert="horz" wrap="square" anchor="t"/>
          <a:lstStyle/>
          <a:p>
            <a:pPr eaLnBrk="1" hangingPunct="1"/>
            <a:endParaRPr lang="zh-CN" altLang="en-US" dirty="0">
              <a:solidFill>
                <a:srgbClr val="080808"/>
              </a:solidFill>
            </a:endParaRPr>
          </a:p>
          <a:p>
            <a:pPr eaLnBrk="1" hangingPunct="1"/>
            <a:r>
              <a:rPr lang="zh-CN" altLang="en-US" dirty="0">
                <a:solidFill>
                  <a:srgbClr val="080808"/>
                </a:solidFill>
              </a:rPr>
              <a:t> 案例</a:t>
            </a:r>
            <a:r>
              <a:rPr lang="en-US" altLang="x-none" dirty="0">
                <a:solidFill>
                  <a:srgbClr val="080808"/>
                </a:solidFill>
              </a:rPr>
              <a:t>2</a:t>
            </a:r>
            <a:r>
              <a:rPr lang="zh-CN" altLang="en-US" dirty="0">
                <a:solidFill>
                  <a:srgbClr val="080808"/>
                </a:solidFill>
              </a:rPr>
              <a:t>：</a:t>
            </a:r>
            <a:r>
              <a:rPr lang="en-US" altLang="x-none" dirty="0">
                <a:solidFill>
                  <a:srgbClr val="080808"/>
                </a:solidFill>
              </a:rPr>
              <a:t>2004</a:t>
            </a:r>
            <a:r>
              <a:rPr lang="zh-CN" altLang="en-US" dirty="0">
                <a:solidFill>
                  <a:srgbClr val="080808"/>
                </a:solidFill>
              </a:rPr>
              <a:t>年</a:t>
            </a:r>
            <a:r>
              <a:rPr lang="en-US" altLang="x-none" dirty="0">
                <a:solidFill>
                  <a:srgbClr val="080808"/>
                </a:solidFill>
              </a:rPr>
              <a:t>12</a:t>
            </a:r>
            <a:r>
              <a:rPr lang="zh-CN" altLang="en-US" dirty="0">
                <a:solidFill>
                  <a:srgbClr val="080808"/>
                </a:solidFill>
              </a:rPr>
              <a:t>月</a:t>
            </a:r>
            <a:r>
              <a:rPr lang="en-US" altLang="x-none" dirty="0">
                <a:solidFill>
                  <a:srgbClr val="080808"/>
                </a:solidFill>
              </a:rPr>
              <a:t>11</a:t>
            </a:r>
            <a:r>
              <a:rPr lang="zh-CN" altLang="en-US" dirty="0">
                <a:solidFill>
                  <a:srgbClr val="080808"/>
                </a:solidFill>
              </a:rPr>
              <a:t>日中午</a:t>
            </a:r>
            <a:r>
              <a:rPr lang="en-US" altLang="x-none" dirty="0">
                <a:solidFill>
                  <a:srgbClr val="080808"/>
                </a:solidFill>
              </a:rPr>
              <a:t>12</a:t>
            </a:r>
            <a:r>
              <a:rPr lang="zh-CN" altLang="en-US" dirty="0">
                <a:solidFill>
                  <a:srgbClr val="080808"/>
                </a:solidFill>
              </a:rPr>
              <a:t>点</a:t>
            </a:r>
            <a:r>
              <a:rPr lang="en-US" altLang="x-none" dirty="0">
                <a:solidFill>
                  <a:srgbClr val="080808"/>
                </a:solidFill>
              </a:rPr>
              <a:t>40</a:t>
            </a:r>
            <a:r>
              <a:rPr lang="zh-CN" altLang="en-US" dirty="0">
                <a:solidFill>
                  <a:srgbClr val="080808"/>
                </a:solidFill>
              </a:rPr>
              <a:t>分左右，东院学生</a:t>
            </a:r>
            <a:r>
              <a:rPr lang="en-US" altLang="x-none" dirty="0">
                <a:solidFill>
                  <a:srgbClr val="080808"/>
                </a:solidFill>
              </a:rPr>
              <a:t>1</a:t>
            </a:r>
            <a:r>
              <a:rPr lang="zh-CN" altLang="en-US" dirty="0">
                <a:solidFill>
                  <a:srgbClr val="080808"/>
                </a:solidFill>
              </a:rPr>
              <a:t>栋</a:t>
            </a:r>
            <a:r>
              <a:rPr lang="en-US" altLang="x-none" dirty="0">
                <a:solidFill>
                  <a:srgbClr val="080808"/>
                </a:solidFill>
              </a:rPr>
              <a:t>508</a:t>
            </a:r>
            <a:r>
              <a:rPr lang="zh-CN" altLang="en-US" dirty="0">
                <a:solidFill>
                  <a:srgbClr val="080808"/>
                </a:solidFill>
              </a:rPr>
              <a:t>发生火灾。系准备考研学生潘</a:t>
            </a:r>
            <a:r>
              <a:rPr lang="en-US" altLang="x-none" dirty="0">
                <a:solidFill>
                  <a:srgbClr val="080808"/>
                </a:solidFill>
              </a:rPr>
              <a:t>XX</a:t>
            </a:r>
            <a:r>
              <a:rPr lang="zh-CN" altLang="en-US" dirty="0">
                <a:solidFill>
                  <a:srgbClr val="080808"/>
                </a:solidFill>
              </a:rPr>
              <a:t>违规使用酒精炉煎中药所致，烧毁日常用品若干。</a:t>
            </a:r>
            <a:endParaRPr lang="zh-CN" altLang="en-US" dirty="0">
              <a:solidFill>
                <a:srgbClr val="080808"/>
              </a:solidFill>
            </a:endParaRPr>
          </a:p>
          <a:p>
            <a:pPr eaLnBrk="1" hangingPunct="1"/>
            <a:r>
              <a:rPr lang="zh-CN" altLang="en-US" dirty="0">
                <a:solidFill>
                  <a:srgbClr val="080808"/>
                </a:solidFill>
              </a:rPr>
              <a:t>Case 2: On December 11, 2004, around 12:40 noon, a fire broke out in a no.</a:t>
            </a:r>
            <a:r>
              <a:rPr lang="en-US" altLang="zh-CN" dirty="0">
                <a:solidFill>
                  <a:srgbClr val="080808"/>
                </a:solidFill>
              </a:rPr>
              <a:t>1 </a:t>
            </a:r>
            <a:r>
              <a:rPr lang="zh-CN" altLang="en-US" dirty="0">
                <a:solidFill>
                  <a:srgbClr val="080808"/>
                </a:solidFill>
              </a:rPr>
              <a:t>building 508 of Dongyuan</a:t>
            </a:r>
            <a:r>
              <a:rPr lang="en-US" altLang="zh-CN" dirty="0">
                <a:solidFill>
                  <a:srgbClr val="080808"/>
                </a:solidFill>
              </a:rPr>
              <a:t>. A student named Pan </a:t>
            </a:r>
            <a:r>
              <a:rPr lang="zh-CN" altLang="en-US" dirty="0">
                <a:solidFill>
                  <a:srgbClr val="080808"/>
                </a:solidFill>
              </a:rPr>
              <a:t>prepar</a:t>
            </a:r>
            <a:r>
              <a:rPr lang="en-US" altLang="zh-CN" dirty="0">
                <a:solidFill>
                  <a:srgbClr val="080808"/>
                </a:solidFill>
              </a:rPr>
              <a:t>ed </a:t>
            </a:r>
            <a:r>
              <a:rPr lang="zh-CN" altLang="en-US" dirty="0">
                <a:solidFill>
                  <a:srgbClr val="080808"/>
                </a:solidFill>
              </a:rPr>
              <a:t> f</a:t>
            </a:r>
            <a:r>
              <a:rPr lang="en-US" altLang="zh-CN" dirty="0">
                <a:solidFill>
                  <a:srgbClr val="080808"/>
                </a:solidFill>
              </a:rPr>
              <a:t>or the postgraduate entry exam </a:t>
            </a:r>
            <a:r>
              <a:rPr lang="zh-CN" altLang="en-US" dirty="0">
                <a:solidFill>
                  <a:srgbClr val="080808"/>
                </a:solidFill>
              </a:rPr>
              <a:t>use alcohol stoves fried Chinese medicine, burning a number of daily supplies.</a:t>
            </a:r>
            <a:endParaRPr lang="zh-CN" altLang="en-US" dirty="0">
              <a:solidFill>
                <a:srgbClr val="080808"/>
              </a:solidFill>
            </a:endParaRPr>
          </a:p>
          <a:p>
            <a:pPr eaLnBrk="1" hangingPunct="1">
              <a:buNone/>
            </a:pPr>
            <a:endParaRPr lang="en-US" altLang="x-none" sz="2800"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Rot="1"/>
          </p:cNvSpPr>
          <p:nvPr>
            <p:ph type="body"/>
          </p:nvPr>
        </p:nvSpPr>
        <p:spPr>
          <a:xfrm>
            <a:off x="1309053" y="49213"/>
            <a:ext cx="8929687" cy="5357812"/>
          </a:xfrm>
        </p:spPr>
        <p:txBody>
          <a:bodyPr vert="horz" wrap="square" anchor="t"/>
          <a:lstStyle/>
          <a:p>
            <a:pPr algn="just" eaLnBrk="1" hangingPunct="1">
              <a:lnSpc>
                <a:spcPct val="90000"/>
              </a:lnSpc>
            </a:pPr>
            <a:r>
              <a:rPr lang="en-US" altLang="x-none" dirty="0">
                <a:solidFill>
                  <a:srgbClr val="080808"/>
                </a:solidFill>
              </a:rPr>
              <a:t> </a:t>
            </a:r>
            <a:r>
              <a:rPr lang="zh-CN" altLang="en-US" dirty="0">
                <a:solidFill>
                  <a:srgbClr val="080808"/>
                </a:solidFill>
              </a:rPr>
              <a:t>案例</a:t>
            </a:r>
            <a:r>
              <a:rPr lang="en-US" altLang="x-none" dirty="0">
                <a:solidFill>
                  <a:srgbClr val="080808"/>
                </a:solidFill>
              </a:rPr>
              <a:t>3</a:t>
            </a:r>
            <a:r>
              <a:rPr lang="zh-CN" altLang="en-US" dirty="0">
                <a:solidFill>
                  <a:srgbClr val="080808"/>
                </a:solidFill>
              </a:rPr>
              <a:t>：</a:t>
            </a:r>
            <a:r>
              <a:rPr lang="en-US" altLang="x-none" dirty="0">
                <a:solidFill>
                  <a:srgbClr val="080808"/>
                </a:solidFill>
              </a:rPr>
              <a:t>2008</a:t>
            </a:r>
            <a:r>
              <a:rPr lang="zh-CN" altLang="en-US" dirty="0">
                <a:solidFill>
                  <a:srgbClr val="080808"/>
                </a:solidFill>
              </a:rPr>
              <a:t>年</a:t>
            </a:r>
            <a:r>
              <a:rPr lang="en-US" altLang="x-none" dirty="0">
                <a:solidFill>
                  <a:srgbClr val="080808"/>
                </a:solidFill>
              </a:rPr>
              <a:t>3</a:t>
            </a:r>
            <a:r>
              <a:rPr lang="zh-CN" altLang="en-US" dirty="0">
                <a:solidFill>
                  <a:srgbClr val="080808"/>
                </a:solidFill>
              </a:rPr>
              <a:t>月</a:t>
            </a:r>
            <a:r>
              <a:rPr lang="en-US" altLang="x-none" dirty="0">
                <a:solidFill>
                  <a:srgbClr val="080808"/>
                </a:solidFill>
              </a:rPr>
              <a:t>31</a:t>
            </a:r>
            <a:r>
              <a:rPr lang="zh-CN" altLang="en-US" dirty="0">
                <a:solidFill>
                  <a:srgbClr val="080808"/>
                </a:solidFill>
              </a:rPr>
              <a:t>日下午</a:t>
            </a:r>
            <a:r>
              <a:rPr lang="en-US" altLang="x-none" dirty="0">
                <a:solidFill>
                  <a:srgbClr val="080808"/>
                </a:solidFill>
              </a:rPr>
              <a:t>18</a:t>
            </a:r>
            <a:r>
              <a:rPr lang="zh-CN" altLang="en-US" dirty="0">
                <a:solidFill>
                  <a:srgbClr val="080808"/>
                </a:solidFill>
              </a:rPr>
              <a:t>：</a:t>
            </a:r>
            <a:r>
              <a:rPr lang="en-US" altLang="x-none" dirty="0">
                <a:solidFill>
                  <a:srgbClr val="080808"/>
                </a:solidFill>
              </a:rPr>
              <a:t>30</a:t>
            </a:r>
            <a:r>
              <a:rPr lang="zh-CN" altLang="en-US" dirty="0">
                <a:solidFill>
                  <a:srgbClr val="080808"/>
                </a:solidFill>
              </a:rPr>
              <a:t>，南湖教学区学生公寓</a:t>
            </a:r>
            <a:r>
              <a:rPr lang="en-US" altLang="x-none" dirty="0">
                <a:solidFill>
                  <a:srgbClr val="080808"/>
                </a:solidFill>
              </a:rPr>
              <a:t>3</a:t>
            </a:r>
            <a:r>
              <a:rPr lang="zh-CN" altLang="en-US" dirty="0">
                <a:solidFill>
                  <a:srgbClr val="080808"/>
                </a:solidFill>
              </a:rPr>
              <a:t>栋</a:t>
            </a:r>
            <a:r>
              <a:rPr lang="en-US" altLang="x-none" dirty="0">
                <a:solidFill>
                  <a:srgbClr val="080808"/>
                </a:solidFill>
              </a:rPr>
              <a:t>513</a:t>
            </a:r>
            <a:r>
              <a:rPr lang="zh-CN" altLang="en-US" dirty="0">
                <a:solidFill>
                  <a:srgbClr val="080808"/>
                </a:solidFill>
              </a:rPr>
              <a:t>室发生火灾，室内四名学生的日常生活和学习用品全部烧毁，价值</a:t>
            </a:r>
            <a:r>
              <a:rPr lang="en-US" altLang="x-none" dirty="0">
                <a:solidFill>
                  <a:srgbClr val="080808"/>
                </a:solidFill>
              </a:rPr>
              <a:t>12000</a:t>
            </a:r>
            <a:r>
              <a:rPr lang="zh-CN" altLang="en-US" dirty="0">
                <a:solidFill>
                  <a:srgbClr val="080808"/>
                </a:solidFill>
              </a:rPr>
              <a:t>余元（台式电脑</a:t>
            </a:r>
            <a:r>
              <a:rPr lang="en-US" altLang="x-none" dirty="0">
                <a:solidFill>
                  <a:srgbClr val="080808"/>
                </a:solidFill>
              </a:rPr>
              <a:t>1</a:t>
            </a:r>
            <a:r>
              <a:rPr lang="zh-CN" altLang="en-US" dirty="0">
                <a:solidFill>
                  <a:srgbClr val="080808"/>
                </a:solidFill>
              </a:rPr>
              <a:t>台</a:t>
            </a:r>
            <a:r>
              <a:rPr lang="en-US" altLang="x-none" dirty="0">
                <a:solidFill>
                  <a:srgbClr val="080808"/>
                </a:solidFill>
              </a:rPr>
              <a:t>4000</a:t>
            </a:r>
            <a:r>
              <a:rPr lang="zh-CN" altLang="en-US" dirty="0">
                <a:solidFill>
                  <a:srgbClr val="080808"/>
                </a:solidFill>
              </a:rPr>
              <a:t>元、现金</a:t>
            </a:r>
            <a:r>
              <a:rPr lang="en-US" altLang="x-none" dirty="0">
                <a:solidFill>
                  <a:srgbClr val="080808"/>
                </a:solidFill>
              </a:rPr>
              <a:t>1700</a:t>
            </a:r>
            <a:r>
              <a:rPr lang="zh-CN" altLang="en-US" dirty="0">
                <a:solidFill>
                  <a:srgbClr val="080808"/>
                </a:solidFill>
              </a:rPr>
              <a:t>元、四人书籍和生活用品及水电设施</a:t>
            </a:r>
            <a:r>
              <a:rPr lang="en-US" altLang="x-none" dirty="0">
                <a:solidFill>
                  <a:srgbClr val="080808"/>
                </a:solidFill>
              </a:rPr>
              <a:t>6300</a:t>
            </a:r>
            <a:r>
              <a:rPr lang="zh-CN" altLang="en-US" dirty="0">
                <a:solidFill>
                  <a:srgbClr val="080808"/>
                </a:solidFill>
              </a:rPr>
              <a:t>元），南湖保卫办接警后，及时拨打“</a:t>
            </a:r>
            <a:r>
              <a:rPr lang="en-US" altLang="x-none" dirty="0">
                <a:solidFill>
                  <a:srgbClr val="080808"/>
                </a:solidFill>
              </a:rPr>
              <a:t>119”</a:t>
            </a:r>
            <a:r>
              <a:rPr lang="zh-CN" altLang="en-US" dirty="0">
                <a:solidFill>
                  <a:srgbClr val="080808"/>
                </a:solidFill>
              </a:rPr>
              <a:t>报警。南湖、洪山二个消防中队出动四台消防车赶到现场将火扑灭。</a:t>
            </a:r>
            <a:endParaRPr lang="zh-CN" altLang="en-US" dirty="0">
              <a:solidFill>
                <a:srgbClr val="080808"/>
              </a:solidFill>
            </a:endParaRPr>
          </a:p>
          <a:p>
            <a:pPr algn="just" eaLnBrk="1" hangingPunct="1">
              <a:lnSpc>
                <a:spcPct val="90000"/>
              </a:lnSpc>
            </a:pPr>
            <a:r>
              <a:rPr lang="zh-CN" altLang="en-US" dirty="0">
                <a:solidFill>
                  <a:srgbClr val="080808"/>
                </a:solidFill>
              </a:rPr>
              <a:t> 初步认定：这起火灾是由于使用劣质电器产品（手机充电器）短路，引燃附近的书本等可燃物造成的。</a:t>
            </a:r>
            <a:endParaRPr lang="zh-CN" altLang="en-US" dirty="0">
              <a:solidFill>
                <a:srgbClr val="080808"/>
              </a:solidFill>
            </a:endParaRPr>
          </a:p>
          <a:p>
            <a:pPr algn="just" eaLnBrk="1" hangingPunct="1">
              <a:lnSpc>
                <a:spcPct val="90000"/>
              </a:lnSpc>
            </a:pPr>
            <a:r>
              <a:rPr lang="zh-CN" altLang="en-US" dirty="0">
                <a:solidFill>
                  <a:srgbClr val="080808"/>
                </a:solidFill>
              </a:rPr>
              <a:t>Case 3: At 18:30 pm on March 31st, 2008, a fire broke out in Room 513, Building 3 of the student apartment in Nanhu Teaching Area. All four students’ daily life and school supplies were burned down, worth more than 12,000 yuan (1 set for desktop PC 4000 yuan. , cash 1,700 yuan, four </a:t>
            </a:r>
            <a:r>
              <a:rPr lang="en-US" altLang="zh-CN" dirty="0">
                <a:solidFill>
                  <a:srgbClr val="080808"/>
                </a:solidFill>
              </a:rPr>
              <a:t>people’s </a:t>
            </a:r>
            <a:r>
              <a:rPr lang="zh-CN" altLang="en-US" dirty="0">
                <a:solidFill>
                  <a:srgbClr val="080808"/>
                </a:solidFill>
              </a:rPr>
              <a:t>books and supplies and utilities 6,300 yuan), </a:t>
            </a:r>
            <a:r>
              <a:rPr lang="en-US" altLang="zh-CN" dirty="0">
                <a:solidFill>
                  <a:srgbClr val="080808"/>
                </a:solidFill>
              </a:rPr>
              <a:t>After</a:t>
            </a:r>
            <a:r>
              <a:rPr lang="zh-CN" altLang="en-US" dirty="0">
                <a:solidFill>
                  <a:srgbClr val="080808"/>
                </a:solidFill>
              </a:rPr>
              <a:t> receiving the alarm, </a:t>
            </a:r>
            <a:r>
              <a:rPr lang="en-US" altLang="zh-CN" dirty="0">
                <a:solidFill>
                  <a:srgbClr val="080808"/>
                </a:solidFill>
              </a:rPr>
              <a:t>NanHu Security Office </a:t>
            </a:r>
            <a:r>
              <a:rPr lang="zh-CN" altLang="en-US" dirty="0">
                <a:solidFill>
                  <a:srgbClr val="080808"/>
                </a:solidFill>
              </a:rPr>
              <a:t>promptly dial "119" alarm. Nanhu and Hongshan fire squadrons dispatched four fire engines to the scene to extinguish the fire.</a:t>
            </a:r>
            <a:endParaRPr lang="zh-CN" altLang="en-US" dirty="0">
              <a:solidFill>
                <a:srgbClr val="080808"/>
              </a:solidFill>
            </a:endParaRPr>
          </a:p>
          <a:p>
            <a:pPr algn="just" eaLnBrk="1" hangingPunct="1">
              <a:lnSpc>
                <a:spcPct val="90000"/>
              </a:lnSpc>
            </a:pPr>
            <a:r>
              <a:rPr lang="zh-CN" altLang="en-US" dirty="0">
                <a:solidFill>
                  <a:srgbClr val="080808"/>
                </a:solidFill>
              </a:rPr>
              <a:t>  Preliminary recognition: This fire was caused by the use of short-circuited, low-quality electrical products (mobile phone chargers) and the ignition of nearby books and other combustibles.</a:t>
            </a:r>
            <a:endParaRPr lang="zh-CN" altLang="en-US" dirty="0">
              <a:solidFill>
                <a:srgbClr val="080808"/>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24577"/>
          <p:cNvSpPr>
            <a:spLocks noGrp="1" noRot="1"/>
          </p:cNvSpPr>
          <p:nvPr>
            <p:ph type="title"/>
          </p:nvPr>
        </p:nvSpPr>
        <p:spPr>
          <a:xfrm>
            <a:off x="1776413" y="2997200"/>
            <a:ext cx="8540750" cy="1143000"/>
          </a:xfrm>
        </p:spPr>
        <p:txBody>
          <a:bodyPr anchor="ctr"/>
          <a:lstStyle/>
          <a:p>
            <a:r>
              <a:rPr lang="zh-CN" altLang="en-US" sz="4000"/>
              <a:t>接下来，</a:t>
            </a:r>
            <a:br>
              <a:rPr lang="zh-CN" altLang="en-US" sz="4000"/>
            </a:br>
            <a:r>
              <a:rPr lang="zh-CN" altLang="en-US" sz="4000"/>
              <a:t>我们将去到户外，一同来完成一场消防实操训练！</a:t>
            </a:r>
            <a:br>
              <a:rPr lang="zh-CN" altLang="en-US" sz="4000"/>
            </a:br>
            <a:r>
              <a:rPr lang="en-US" altLang="zh-CN" sz="4000"/>
              <a:t>Next, we will go outdoors to complete a fire drill together!</a:t>
            </a:r>
            <a:endParaRPr lang="en-US" altLang="zh-CN" sz="4000"/>
          </a:p>
        </p:txBody>
      </p:sp>
      <p:sp>
        <p:nvSpPr>
          <p:cNvPr id="24579" name="文本占位符 24578"/>
          <p:cNvSpPr>
            <a:spLocks noGrp="1" noRot="1"/>
          </p:cNvSpPr>
          <p:nvPr>
            <p:ph type="body" idx="1"/>
          </p:nvPr>
        </p:nvSpPr>
        <p:spPr>
          <a:xfrm>
            <a:off x="1776413" y="-6577012"/>
            <a:ext cx="8540750" cy="4194175"/>
          </a:xfrm>
        </p:spPr>
        <p:txBody>
          <a:bodyPr/>
          <a:lstStyl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WordArt 4"/>
          <p:cNvSpPr>
            <a:spLocks noTextEdit="1"/>
          </p:cNvSpPr>
          <p:nvPr/>
        </p:nvSpPr>
        <p:spPr>
          <a:xfrm>
            <a:off x="3143250" y="1989138"/>
            <a:ext cx="6192838" cy="2951162"/>
          </a:xfrm>
          <a:prstGeom prst="rect">
            <a:avLst/>
          </a:prstGeom>
        </p:spPr>
        <p:txBody>
          <a:bodyPr wrap="none" fromWordArt="1">
            <a:prstTxWarp prst="textInflate">
              <a:avLst>
                <a:gd name="adj" fmla="val 13634"/>
              </a:avLst>
            </a:prstTxWarp>
            <a:normAutofit/>
          </a:bodyPr>
          <a:lstStyle/>
          <a:p>
            <a:pPr algn="ctr"/>
            <a:r>
              <a:rPr lang="zh-CN" altLang="en-US" sz="360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8999"/>
                    </a:srgbClr>
                  </a:outerShdw>
                </a:effectLst>
                <a:latin typeface="宋体" panose="02010600030101010101" pitchFamily="2" charset="-122"/>
                <a:ea typeface="宋体" panose="02010600030101010101" pitchFamily="2" charset="-122"/>
              </a:rPr>
              <a:t>谢谢大家</a:t>
            </a:r>
            <a:endParaRPr lang="zh-CN" altLang="en-US" sz="360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8999"/>
                  </a:srgbClr>
                </a:outerShdw>
              </a:effectLst>
              <a:latin typeface="宋体" panose="02010600030101010101" pitchFamily="2" charset="-122"/>
              <a:ea typeface="宋体" panose="02010600030101010101" pitchFamily="2" charset="-122"/>
            </a:endParaRPr>
          </a:p>
        </p:txBody>
      </p:sp>
      <p:sp>
        <p:nvSpPr>
          <p:cNvPr id="25603" name="Text Box 7"/>
          <p:cNvSpPr txBox="1"/>
          <p:nvPr/>
        </p:nvSpPr>
        <p:spPr>
          <a:xfrm>
            <a:off x="7824788" y="5160963"/>
            <a:ext cx="2519362" cy="1168400"/>
          </a:xfrm>
          <a:prstGeom prst="rect">
            <a:avLst/>
          </a:prstGeom>
          <a:noFill/>
          <a:ln w="9525">
            <a:noFill/>
          </a:ln>
        </p:spPr>
        <p:txBody>
          <a:bodyPr>
            <a:spAutoFit/>
          </a:bodyPr>
          <a:lstStyle/>
          <a:p>
            <a:pPr>
              <a:spcBef>
                <a:spcPct val="50000"/>
              </a:spcBef>
            </a:pPr>
            <a:r>
              <a:rPr lang="zh-CN" altLang="en-US" sz="2800" b="1" dirty="0">
                <a:solidFill>
                  <a:schemeClr val="hlink"/>
                </a:solidFill>
                <a:latin typeface="Arial" panose="020B0604020202020204" pitchFamily="34" charset="0"/>
              </a:rPr>
              <a:t>武汉理工大学</a:t>
            </a:r>
            <a:endParaRPr lang="zh-CN" altLang="en-US" sz="2800" b="1" dirty="0">
              <a:solidFill>
                <a:schemeClr val="hlink"/>
              </a:solidFill>
              <a:latin typeface="Arial" panose="020B0604020202020204" pitchFamily="34" charset="0"/>
            </a:endParaRPr>
          </a:p>
          <a:p>
            <a:pPr>
              <a:spcBef>
                <a:spcPct val="50000"/>
              </a:spcBef>
            </a:pPr>
            <a:r>
              <a:rPr lang="zh-CN" altLang="en-US" sz="2800" b="1" dirty="0">
                <a:solidFill>
                  <a:schemeClr val="hlink"/>
                </a:solidFill>
                <a:latin typeface="Arial" panose="020B0604020202020204" pitchFamily="34" charset="0"/>
              </a:rPr>
              <a:t>保卫处消防科</a:t>
            </a:r>
            <a:endParaRPr lang="zh-CN" altLang="en-US" sz="2800" b="1" dirty="0">
              <a:solidFill>
                <a:schemeClr val="hlink"/>
              </a:solidFill>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p:cNvSpPr>
          <p:nvPr>
            <p:ph type="body" sz="half"/>
          </p:nvPr>
        </p:nvSpPr>
        <p:spPr>
          <a:xfrm>
            <a:off x="2063750" y="2214563"/>
            <a:ext cx="8334375" cy="3881437"/>
          </a:xfrm>
        </p:spPr>
        <p:txBody>
          <a:bodyPr vert="horz" wrap="square" anchor="t"/>
          <a:lstStyle>
            <a:lvl1pPr lvl="0">
              <a:defRPr sz="2800"/>
            </a:lvl1pPr>
            <a:lvl2pPr lvl="1">
              <a:defRPr sz="2400"/>
            </a:lvl2pPr>
            <a:lvl3pPr lvl="2">
              <a:defRPr sz="2000"/>
            </a:lvl3pPr>
            <a:lvl4pPr lvl="3">
              <a:defRPr sz="1800"/>
            </a:lvl4pPr>
            <a:lvl5pPr lvl="4">
              <a:defRPr sz="1800"/>
            </a:lvl5pPr>
          </a:lstStyle>
          <a:p>
            <a:pPr lvl="0" eaLnBrk="1" hangingPunct="1"/>
            <a:r>
              <a:rPr lang="zh-CN" altLang="en-US" sz="3200" b="1">
                <a:solidFill>
                  <a:srgbClr val="00CC66"/>
                </a:solidFill>
                <a:ea typeface="隶书" panose="02010509060101010101" pitchFamily="1" charset="-122"/>
              </a:rPr>
              <a:t>火场上的指示标志能够让我们在最短的时间内找到最便捷的通往“生”的大门。</a:t>
            </a:r>
            <a:endParaRPr lang="zh-CN" altLang="en-US" sz="3200" b="1">
              <a:solidFill>
                <a:srgbClr val="00CC66"/>
              </a:solidFill>
              <a:ea typeface="隶书" panose="02010509060101010101" pitchFamily="1" charset="-122"/>
            </a:endParaRPr>
          </a:p>
        </p:txBody>
      </p:sp>
      <p:graphicFrame>
        <p:nvGraphicFramePr>
          <p:cNvPr id="17411" name="表格 17410"/>
          <p:cNvGraphicFramePr/>
          <p:nvPr/>
        </p:nvGraphicFramePr>
        <p:xfrm>
          <a:off x="2424113" y="3533775"/>
          <a:ext cx="2447925" cy="2703195"/>
        </p:xfrm>
        <a:graphic>
          <a:graphicData uri="http://schemas.openxmlformats.org/drawingml/2006/table">
            <a:tbl>
              <a:tblPr/>
              <a:tblGrid>
                <a:gridCol w="2447925"/>
              </a:tblGrid>
              <a:tr h="1303655">
                <a:tc>
                  <a:txBody>
                    <a:bodyPr/>
                    <a:lstStyle>
                      <a:lvl1pPr marL="342900" lvl="0" indent="-342900" algn="l" defTabSz="914400" eaLnBrk="0" fontAlgn="base" latinLnBrk="0"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
                          <a:schemeClr val="accent2"/>
                        </a:buClr>
                        <a:buSzPct val="85000"/>
                        <a:buFont typeface="Wingdings" panose="05000000000000000000" pitchFamily="2" charset="2"/>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eaLnBrk="1" hangingPunct="1">
                        <a:spcBef>
                          <a:spcPct val="0"/>
                        </a:spcBef>
                        <a:buClrTx/>
                        <a:buSzPct val="75000"/>
                        <a:buNone/>
                      </a:pPr>
                      <a:endParaRPr lang="zh-CN" altLang="en-US" sz="1800"/>
                    </a:p>
                  </a:txBody>
                  <a:tcPr anchor="ctr">
                    <a:lnL>
                      <a:noFill/>
                    </a:lnL>
                    <a:lnR>
                      <a:noFill/>
                    </a:lnR>
                    <a:lnT>
                      <a:noFill/>
                    </a:lnT>
                    <a:lnB>
                      <a:noFill/>
                    </a:lnB>
                    <a:lnTlToBr>
                      <a:noFill/>
                    </a:lnTlToBr>
                    <a:lnBlToTr>
                      <a:noFill/>
                    </a:lnBlToTr>
                    <a:noFill/>
                  </a:tcPr>
                </a:tc>
              </a:tr>
              <a:tr h="1399540">
                <a:tc>
                  <a:txBody>
                    <a:bodyPr/>
                    <a:lstStyle>
                      <a:lvl1pPr marL="342900" lvl="0" indent="-342900" algn="l" defTabSz="914400" eaLnBrk="0" fontAlgn="base" latinLnBrk="0"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
                          <a:schemeClr val="accent2"/>
                        </a:buClr>
                        <a:buSzPct val="85000"/>
                        <a:buFont typeface="Wingdings" panose="05000000000000000000" pitchFamily="2" charset="2"/>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eaLnBrk="1" hangingPunct="1">
                        <a:spcBef>
                          <a:spcPct val="0"/>
                        </a:spcBef>
                        <a:buClrTx/>
                        <a:buSzPct val="75000"/>
                        <a:buNone/>
                      </a:pPr>
                      <a:r>
                        <a:rPr lang="zh-CN" altLang="en-US" sz="2800" b="1" dirty="0">
                          <a:ea typeface="华文中宋" panose="02010600040101010101" pitchFamily="2" charset="-122"/>
                        </a:rPr>
                        <a:t>紧急出口</a:t>
                      </a:r>
                      <a:r>
                        <a:rPr lang="zh-CN" altLang="en-US" sz="3600" dirty="0">
                          <a:ea typeface="华文行楷" panose="02010800040101010101" pitchFamily="2" charset="-122"/>
                        </a:rPr>
                        <a:t> </a:t>
                      </a:r>
                      <a:endParaRPr lang="zh-CN" altLang="en-US" sz="3600" dirty="0">
                        <a:ea typeface="华文行楷" panose="02010800040101010101" pitchFamily="2" charset="-122"/>
                      </a:endParaRPr>
                    </a:p>
                    <a:p>
                      <a:pPr marL="0" lvl="0" indent="0" algn="ctr" eaLnBrk="1" hangingPunct="1">
                        <a:spcBef>
                          <a:spcPct val="0"/>
                        </a:spcBef>
                        <a:buClrTx/>
                        <a:buSzPct val="75000"/>
                        <a:buNone/>
                      </a:pPr>
                      <a:r>
                        <a:rPr lang="en-US" altLang="x-none" sz="2800" dirty="0">
                          <a:latin typeface="ˎ̥" charset="0"/>
                          <a:cs typeface="ˎ̥" charset="0"/>
                        </a:rPr>
                        <a:t>EXIT </a:t>
                      </a:r>
                      <a:endParaRPr lang="en-US" altLang="x-none" dirty="0">
                        <a:latin typeface="ˎ̥" charset="0"/>
                        <a:ea typeface="ˎ̥" charset="0"/>
                      </a:endParaRPr>
                    </a:p>
                  </a:txBody>
                  <a:tcPr anchor="ctr">
                    <a:lnL>
                      <a:noFill/>
                    </a:lnL>
                    <a:lnR>
                      <a:noFill/>
                    </a:lnR>
                    <a:lnT>
                      <a:noFill/>
                    </a:lnT>
                    <a:lnB>
                      <a:noFill/>
                    </a:lnB>
                    <a:lnTlToBr>
                      <a:noFill/>
                    </a:lnTlToBr>
                    <a:lnBlToTr>
                      <a:noFill/>
                    </a:lnBlToTr>
                    <a:noFill/>
                  </a:tcPr>
                </a:tc>
              </a:tr>
            </a:tbl>
          </a:graphicData>
        </a:graphic>
      </p:graphicFrame>
      <p:graphicFrame>
        <p:nvGraphicFramePr>
          <p:cNvPr id="17414" name="表格 17413"/>
          <p:cNvGraphicFramePr/>
          <p:nvPr/>
        </p:nvGraphicFramePr>
        <p:xfrm>
          <a:off x="5519738" y="3573463"/>
          <a:ext cx="2447925" cy="2663825"/>
        </p:xfrm>
        <a:graphic>
          <a:graphicData uri="http://schemas.openxmlformats.org/drawingml/2006/table">
            <a:tbl>
              <a:tblPr/>
              <a:tblGrid>
                <a:gridCol w="2447925"/>
              </a:tblGrid>
              <a:tr h="1303338">
                <a:tc>
                  <a:txBody>
                    <a:bodyPr/>
                    <a:lstStyle>
                      <a:lvl1pPr marL="342900" lvl="0" indent="-342900" algn="l" defTabSz="914400" eaLnBrk="0" fontAlgn="base" latinLnBrk="0"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
                          <a:schemeClr val="accent2"/>
                        </a:buClr>
                        <a:buSzPct val="85000"/>
                        <a:buFont typeface="Wingdings" panose="05000000000000000000" pitchFamily="2" charset="2"/>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eaLnBrk="1" hangingPunct="1">
                        <a:spcBef>
                          <a:spcPct val="0"/>
                        </a:spcBef>
                        <a:buClrTx/>
                        <a:buSzPct val="75000"/>
                        <a:buNone/>
                      </a:pPr>
                      <a:endParaRPr lang="zh-CN" altLang="en-US" sz="1800"/>
                    </a:p>
                  </a:txBody>
                  <a:tcPr anchor="ctr">
                    <a:lnL>
                      <a:noFill/>
                    </a:lnL>
                    <a:lnR>
                      <a:noFill/>
                    </a:lnR>
                    <a:lnT>
                      <a:noFill/>
                    </a:lnT>
                    <a:lnB>
                      <a:noFill/>
                    </a:lnB>
                    <a:lnTlToBr>
                      <a:noFill/>
                    </a:lnTlToBr>
                    <a:lnBlToTr>
                      <a:noFill/>
                    </a:lnBlToTr>
                    <a:noFill/>
                  </a:tcPr>
                </a:tc>
              </a:tr>
              <a:tr h="1360487">
                <a:tc>
                  <a:txBody>
                    <a:bodyPr/>
                    <a:lstStyle>
                      <a:lvl1pPr marL="342900" lvl="0" indent="-342900" algn="l" defTabSz="914400" eaLnBrk="0" fontAlgn="base" latinLnBrk="0"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
                          <a:schemeClr val="accent2"/>
                        </a:buClr>
                        <a:buSzPct val="85000"/>
                        <a:buFont typeface="Wingdings" panose="05000000000000000000" pitchFamily="2" charset="2"/>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eaLnBrk="1" hangingPunct="1">
                        <a:spcBef>
                          <a:spcPct val="0"/>
                        </a:spcBef>
                        <a:buClrTx/>
                        <a:buSzPct val="75000"/>
                        <a:buNone/>
                      </a:pPr>
                      <a:r>
                        <a:rPr lang="zh-CN" altLang="en-US" sz="2800" b="1" dirty="0"/>
                        <a:t>滑动开门</a:t>
                      </a:r>
                      <a:r>
                        <a:rPr lang="zh-CN" altLang="en-US" sz="2800" dirty="0"/>
                        <a:t> </a:t>
                      </a:r>
                      <a:endParaRPr lang="zh-CN" altLang="en-US" sz="3600" dirty="0">
                        <a:ea typeface="华文行楷" panose="02010800040101010101" pitchFamily="2" charset="-122"/>
                      </a:endParaRPr>
                    </a:p>
                    <a:p>
                      <a:pPr marL="0" lvl="0" indent="0" algn="ctr" eaLnBrk="1" hangingPunct="1">
                        <a:spcBef>
                          <a:spcPct val="0"/>
                        </a:spcBef>
                        <a:buClrTx/>
                        <a:buSzPct val="75000"/>
                        <a:buNone/>
                      </a:pPr>
                      <a:r>
                        <a:rPr lang="en-US" altLang="x-none" sz="2800" dirty="0"/>
                        <a:t>SLIDE </a:t>
                      </a:r>
                      <a:r>
                        <a:rPr lang="en-US" altLang="x-none" sz="2000" dirty="0">
                          <a:latin typeface="ˎ̥" charset="0"/>
                          <a:cs typeface="ˎ̥" charset="0"/>
                        </a:rPr>
                        <a:t> </a:t>
                      </a:r>
                      <a:endParaRPr lang="en-US" altLang="x-none" sz="2000" dirty="0">
                        <a:latin typeface="ˎ̥" charset="0"/>
                        <a:ea typeface="ˎ̥" charset="0"/>
                      </a:endParaRPr>
                    </a:p>
                  </a:txBody>
                  <a:tcPr anchor="ctr">
                    <a:lnL>
                      <a:noFill/>
                    </a:lnL>
                    <a:lnR>
                      <a:noFill/>
                    </a:lnR>
                    <a:lnT>
                      <a:noFill/>
                    </a:lnT>
                    <a:lnB>
                      <a:noFill/>
                    </a:lnB>
                    <a:lnTlToBr>
                      <a:noFill/>
                    </a:lnTlToBr>
                    <a:lnBlToTr>
                      <a:noFill/>
                    </a:lnBlToTr>
                    <a:noFill/>
                  </a:tcPr>
                </a:tc>
              </a:tr>
            </a:tbl>
          </a:graphicData>
        </a:graphic>
      </p:graphicFrame>
      <p:graphicFrame>
        <p:nvGraphicFramePr>
          <p:cNvPr id="17417" name="表格 17416"/>
          <p:cNvGraphicFramePr/>
          <p:nvPr/>
        </p:nvGraphicFramePr>
        <p:xfrm>
          <a:off x="8040688" y="3644900"/>
          <a:ext cx="2447925" cy="2630170"/>
        </p:xfrm>
        <a:graphic>
          <a:graphicData uri="http://schemas.openxmlformats.org/drawingml/2006/table">
            <a:tbl>
              <a:tblPr/>
              <a:tblGrid>
                <a:gridCol w="2447925"/>
              </a:tblGrid>
              <a:tr h="1230630">
                <a:tc>
                  <a:txBody>
                    <a:bodyPr/>
                    <a:lstStyle>
                      <a:lvl1pPr marL="342900" lvl="0" indent="-342900" algn="l" defTabSz="914400" eaLnBrk="0" fontAlgn="base" latinLnBrk="0"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
                          <a:schemeClr val="accent2"/>
                        </a:buClr>
                        <a:buSzPct val="85000"/>
                        <a:buFont typeface="Wingdings" panose="05000000000000000000" pitchFamily="2" charset="2"/>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eaLnBrk="1" hangingPunct="1">
                        <a:spcBef>
                          <a:spcPct val="0"/>
                        </a:spcBef>
                        <a:buClrTx/>
                        <a:buSzPct val="75000"/>
                        <a:buNone/>
                      </a:pPr>
                      <a:endParaRPr lang="zh-CN" altLang="en-US" sz="1800"/>
                    </a:p>
                  </a:txBody>
                  <a:tcPr anchor="ctr">
                    <a:lnL>
                      <a:noFill/>
                    </a:lnL>
                    <a:lnR>
                      <a:noFill/>
                    </a:lnR>
                    <a:lnT>
                      <a:noFill/>
                    </a:lnT>
                    <a:lnB>
                      <a:noFill/>
                    </a:lnB>
                    <a:lnTlToBr>
                      <a:noFill/>
                    </a:lnTlToBr>
                    <a:lnBlToTr>
                      <a:noFill/>
                    </a:lnBlToTr>
                    <a:noFill/>
                  </a:tcPr>
                </a:tc>
              </a:tr>
              <a:tr h="1399540">
                <a:tc>
                  <a:txBody>
                    <a:bodyPr/>
                    <a:lstStyle>
                      <a:lvl1pPr marL="342900" lvl="0" indent="-342900" algn="l" defTabSz="914400" eaLnBrk="0" fontAlgn="base" latinLnBrk="0"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
                          <a:schemeClr val="accent2"/>
                        </a:buClr>
                        <a:buSzPct val="85000"/>
                        <a:buFont typeface="Wingdings" panose="05000000000000000000" pitchFamily="2" charset="2"/>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eaLnBrk="1" hangingPunct="1">
                        <a:spcBef>
                          <a:spcPct val="0"/>
                        </a:spcBef>
                        <a:buClrTx/>
                        <a:buSzPct val="75000"/>
                        <a:buNone/>
                      </a:pPr>
                      <a:r>
                        <a:rPr lang="zh-CN" altLang="en-US" sz="2800" b="1" dirty="0"/>
                        <a:t>推开</a:t>
                      </a:r>
                      <a:r>
                        <a:rPr lang="zh-CN" altLang="en-US" sz="2800" dirty="0"/>
                        <a:t> </a:t>
                      </a:r>
                      <a:endParaRPr lang="zh-CN" altLang="en-US" sz="3600" dirty="0">
                        <a:ea typeface="华文行楷" panose="02010800040101010101" pitchFamily="2" charset="-122"/>
                      </a:endParaRPr>
                    </a:p>
                    <a:p>
                      <a:pPr marL="0" lvl="0" indent="0" algn="ctr" eaLnBrk="1" hangingPunct="1">
                        <a:spcBef>
                          <a:spcPct val="0"/>
                        </a:spcBef>
                        <a:buClrTx/>
                        <a:buSzPct val="75000"/>
                        <a:buNone/>
                      </a:pPr>
                      <a:r>
                        <a:rPr lang="en-US" altLang="x-none" sz="2800" dirty="0"/>
                        <a:t>PUSH  </a:t>
                      </a:r>
                      <a:r>
                        <a:rPr lang="en-US" altLang="x-none" sz="2000" dirty="0">
                          <a:latin typeface="ˎ̥" charset="0"/>
                          <a:cs typeface="ˎ̥" charset="0"/>
                        </a:rPr>
                        <a:t> </a:t>
                      </a:r>
                      <a:endParaRPr lang="en-US" altLang="x-none" sz="2000" dirty="0">
                        <a:latin typeface="ˎ̥" charset="0"/>
                        <a:ea typeface="ˎ̥" charset="0"/>
                      </a:endParaRPr>
                    </a:p>
                  </a:txBody>
                  <a:tcPr anchor="ctr">
                    <a:lnL>
                      <a:noFill/>
                    </a:lnL>
                    <a:lnR>
                      <a:noFill/>
                    </a:lnR>
                    <a:lnT>
                      <a:noFill/>
                    </a:lnT>
                    <a:lnB>
                      <a:noFill/>
                    </a:lnB>
                    <a:lnTlToBr>
                      <a:noFill/>
                    </a:lnTlToBr>
                    <a:lnBlToTr>
                      <a:noFill/>
                    </a:lnBlToTr>
                    <a:noFill/>
                  </a:tcPr>
                </a:tc>
              </a:tr>
            </a:tbl>
          </a:graphicData>
        </a:graphic>
      </p:graphicFrame>
      <p:grpSp>
        <p:nvGrpSpPr>
          <p:cNvPr id="17420" name="组合 17419"/>
          <p:cNvGrpSpPr>
            <a:grpSpLocks noChangeAspect="1"/>
          </p:cNvGrpSpPr>
          <p:nvPr/>
        </p:nvGrpSpPr>
        <p:grpSpPr>
          <a:xfrm>
            <a:off x="1887538" y="3295650"/>
            <a:ext cx="8026400" cy="1500188"/>
            <a:chOff x="0" y="0"/>
            <a:chExt cx="5056" cy="945"/>
          </a:xfrm>
        </p:grpSpPr>
        <p:grpSp>
          <p:nvGrpSpPr>
            <p:cNvPr id="17421" name="组合 17420"/>
            <p:cNvGrpSpPr>
              <a:grpSpLocks noChangeAspect="1"/>
            </p:cNvGrpSpPr>
            <p:nvPr/>
          </p:nvGrpSpPr>
          <p:grpSpPr>
            <a:xfrm>
              <a:off x="2197" y="175"/>
              <a:ext cx="1679" cy="770"/>
              <a:chOff x="0" y="0"/>
              <a:chExt cx="1679" cy="770"/>
            </a:xfrm>
          </p:grpSpPr>
          <p:pic>
            <p:nvPicPr>
              <p:cNvPr id="17422" name="Picture 26" descr="003.jpg (6766 字节)"/>
              <p:cNvPicPr>
                <a:picLocks noChangeAspect="1"/>
              </p:cNvPicPr>
              <p:nvPr/>
            </p:nvPicPr>
            <p:blipFill>
              <a:blip r:embed="rId1" cstate="email"/>
              <a:stretch>
                <a:fillRect/>
              </a:stretch>
            </p:blipFill>
            <p:spPr>
              <a:xfrm>
                <a:off x="0" y="1"/>
                <a:ext cx="817" cy="768"/>
              </a:xfrm>
              <a:prstGeom prst="rect">
                <a:avLst/>
              </a:prstGeom>
              <a:noFill/>
              <a:ln w="9525">
                <a:noFill/>
              </a:ln>
            </p:spPr>
          </p:pic>
          <p:pic>
            <p:nvPicPr>
              <p:cNvPr id="17423" name="Picture 27" descr="004.jpg (6751 字节)"/>
              <p:cNvPicPr>
                <a:picLocks noChangeAspect="1"/>
              </p:cNvPicPr>
              <p:nvPr/>
            </p:nvPicPr>
            <p:blipFill>
              <a:blip r:embed="rId2" cstate="email"/>
              <a:stretch>
                <a:fillRect/>
              </a:stretch>
            </p:blipFill>
            <p:spPr>
              <a:xfrm>
                <a:off x="862" y="0"/>
                <a:ext cx="817" cy="770"/>
              </a:xfrm>
              <a:prstGeom prst="rect">
                <a:avLst/>
              </a:prstGeom>
              <a:noFill/>
              <a:ln w="9525">
                <a:noFill/>
              </a:ln>
            </p:spPr>
          </p:pic>
        </p:grpSp>
        <p:grpSp>
          <p:nvGrpSpPr>
            <p:cNvPr id="17424" name="组合 17423"/>
            <p:cNvGrpSpPr>
              <a:grpSpLocks noChangeAspect="1"/>
            </p:cNvGrpSpPr>
            <p:nvPr/>
          </p:nvGrpSpPr>
          <p:grpSpPr>
            <a:xfrm>
              <a:off x="0" y="0"/>
              <a:ext cx="1629" cy="882"/>
              <a:chOff x="0" y="0"/>
              <a:chExt cx="1629" cy="882"/>
            </a:xfrm>
          </p:grpSpPr>
          <p:pic>
            <p:nvPicPr>
              <p:cNvPr id="17425" name="Picture 29" descr="001.jpg (6762 字节)"/>
              <p:cNvPicPr>
                <a:picLocks noChangeAspect="1"/>
              </p:cNvPicPr>
              <p:nvPr/>
            </p:nvPicPr>
            <p:blipFill>
              <a:blip r:embed="rId3" cstate="email"/>
              <a:stretch>
                <a:fillRect/>
              </a:stretch>
            </p:blipFill>
            <p:spPr>
              <a:xfrm>
                <a:off x="0" y="0"/>
                <a:ext cx="802" cy="882"/>
              </a:xfrm>
              <a:prstGeom prst="rect">
                <a:avLst/>
              </a:prstGeom>
              <a:noFill/>
              <a:ln w="9525">
                <a:noFill/>
              </a:ln>
            </p:spPr>
          </p:pic>
          <p:pic>
            <p:nvPicPr>
              <p:cNvPr id="17426" name="Picture 30" descr="002.jpg (7005 字节)"/>
              <p:cNvPicPr>
                <a:picLocks noChangeAspect="1"/>
              </p:cNvPicPr>
              <p:nvPr/>
            </p:nvPicPr>
            <p:blipFill>
              <a:blip r:embed="rId4" cstate="email"/>
              <a:stretch>
                <a:fillRect/>
              </a:stretch>
            </p:blipFill>
            <p:spPr>
              <a:xfrm>
                <a:off x="829" y="0"/>
                <a:ext cx="800" cy="882"/>
              </a:xfrm>
              <a:prstGeom prst="rect">
                <a:avLst/>
              </a:prstGeom>
              <a:noFill/>
              <a:ln w="9525">
                <a:noFill/>
              </a:ln>
            </p:spPr>
          </p:pic>
        </p:grpSp>
        <p:pic>
          <p:nvPicPr>
            <p:cNvPr id="17427" name="Picture 31" descr="001.jpg (6762 字节)"/>
            <p:cNvPicPr>
              <a:picLocks noChangeAspect="1"/>
            </p:cNvPicPr>
            <p:nvPr/>
          </p:nvPicPr>
          <p:blipFill>
            <a:blip r:embed="rId5" cstate="email"/>
            <a:stretch>
              <a:fillRect/>
            </a:stretch>
          </p:blipFill>
          <p:spPr>
            <a:xfrm>
              <a:off x="4239" y="175"/>
              <a:ext cx="817" cy="768"/>
            </a:xfrm>
            <a:prstGeom prst="rect">
              <a:avLst/>
            </a:prstGeom>
            <a:noFill/>
            <a:ln w="9525">
              <a:noFill/>
            </a:ln>
          </p:spPr>
        </p:pic>
      </p:grpSp>
      <p:grpSp>
        <p:nvGrpSpPr>
          <p:cNvPr id="17428" name="组合 17427"/>
          <p:cNvGrpSpPr/>
          <p:nvPr/>
        </p:nvGrpSpPr>
        <p:grpSpPr>
          <a:xfrm>
            <a:off x="1758950" y="671513"/>
            <a:ext cx="8574088" cy="1543050"/>
            <a:chOff x="-1054" y="-104"/>
            <a:chExt cx="5401" cy="972"/>
          </a:xfrm>
        </p:grpSpPr>
        <p:sp>
          <p:nvSpPr>
            <p:cNvPr id="17429" name="WordArt 33"/>
            <p:cNvSpPr>
              <a:spLocks noTextEdit="1"/>
            </p:cNvSpPr>
            <p:nvPr/>
          </p:nvSpPr>
          <p:spPr>
            <a:xfrm>
              <a:off x="-1054" y="-104"/>
              <a:ext cx="4098" cy="862"/>
            </a:xfrm>
            <a:prstGeom prst="rect">
              <a:avLst/>
            </a:prstGeom>
          </p:spPr>
          <p:txBody>
            <a:bodyPr wrap="none" fromWordArt="1">
              <a:prstTxWarp prst="textPlain">
                <a:avLst>
                  <a:gd name="adj" fmla="val 50000"/>
                </a:avLst>
              </a:prstTxWarp>
              <a:normAutofit/>
            </a:bodyPr>
            <a:lstStyle/>
            <a:p>
              <a:pPr algn="ctr"/>
              <a:r>
                <a:rPr lang="zh-CN" altLang="en-US" sz="3600">
                  <a:ln w="9525" cap="flat" cmpd="sng">
                    <a:solidFill>
                      <a:srgbClr val="CC99FF"/>
                    </a:solidFill>
                    <a:prstDash val="solid"/>
                    <a:headEnd type="none" w="med" len="med"/>
                    <a:tailEnd type="none" w="med" len="med"/>
                  </a:ln>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8999"/>
                      </a:srgbClr>
                    </a:outerShdw>
                  </a:effectLst>
                  <a:latin typeface="华文行楷" panose="02010800040101010101" pitchFamily="2" charset="-122"/>
                  <a:ea typeface="华文行楷" panose="02010800040101010101" pitchFamily="2" charset="-122"/>
                </a:rPr>
                <a:t>认识指示标志</a:t>
              </a:r>
              <a:r>
                <a:rPr lang="zh-CN" altLang="en-US" sz="3600" b="1">
                  <a:sym typeface="+mn-ea"/>
                </a:rPr>
                <a:t>Recognize signs</a:t>
              </a:r>
              <a:endParaRPr lang="zh-CN" altLang="en-US" sz="3600" b="1">
                <a:sym typeface="+mn-ea"/>
              </a:endParaRPr>
            </a:p>
            <a:p>
              <a:pPr algn="ctr"/>
              <a:endParaRPr lang="zh-CN" altLang="en-US" sz="3600">
                <a:ln w="9525" cap="flat" cmpd="sng">
                  <a:solidFill>
                    <a:srgbClr val="CC99FF"/>
                  </a:solidFill>
                  <a:prstDash val="solid"/>
                  <a:headEnd type="none" w="med" len="med"/>
                  <a:tailEnd type="none" w="med" len="med"/>
                </a:ln>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8999"/>
                    </a:srgbClr>
                  </a:outerShdw>
                </a:effectLst>
                <a:latin typeface="华文行楷" panose="02010800040101010101" pitchFamily="2" charset="-122"/>
                <a:ea typeface="华文行楷" panose="02010800040101010101" pitchFamily="2" charset="-122"/>
              </a:endParaRPr>
            </a:p>
          </p:txBody>
        </p:sp>
        <p:sp>
          <p:nvSpPr>
            <p:cNvPr id="17430" name="WordArt 34"/>
            <p:cNvSpPr>
              <a:spLocks noTextEdit="1"/>
            </p:cNvSpPr>
            <p:nvPr/>
          </p:nvSpPr>
          <p:spPr>
            <a:xfrm>
              <a:off x="2759" y="490"/>
              <a:ext cx="1588" cy="378"/>
            </a:xfrm>
            <a:prstGeom prst="rect">
              <a:avLst/>
            </a:prstGeom>
          </p:spPr>
          <p:txBody>
            <a:bodyPr wrap="none" fromWordArt="1">
              <a:prstTxWarp prst="textPlain">
                <a:avLst>
                  <a:gd name="adj" fmla="val 50000"/>
                </a:avLst>
              </a:prstTxWarp>
              <a:normAutofit fontScale="60000"/>
            </a:bodyPr>
            <a:lstStyle/>
            <a:p>
              <a:pPr algn="ctr"/>
              <a:r>
                <a:rPr lang="zh-CN" altLang="en-US" sz="4800" b="1">
                  <a:ln w="9525" cap="flat" cmpd="sng">
                    <a:solidFill>
                      <a:srgbClr val="000000"/>
                    </a:solidFill>
                    <a:prstDash val="solid"/>
                    <a:headEnd type="none" w="med" len="med"/>
                    <a:tailEnd type="none" w="med" len="med"/>
                  </a:ln>
                  <a:solidFill>
                    <a:srgbClr val="FF99FF"/>
                  </a:solidFill>
                  <a:effectLst>
                    <a:outerShdw dist="107763" dir="13499999" sx="125000" sy="125000" algn="br" rotWithShape="0">
                      <a:srgbClr val="868686">
                        <a:alpha val="50000"/>
                      </a:srgbClr>
                    </a:outerShdw>
                  </a:effectLst>
                  <a:latin typeface="华文新魏" panose="02010800040101010101" charset="-122"/>
                  <a:ea typeface="华文新魏" panose="02010800040101010101" charset="-122"/>
                </a:rPr>
                <a:t>逃 生</a:t>
              </a:r>
              <a:r>
                <a:rPr lang="en-US" altLang="zh-CN" sz="4800" b="1">
                  <a:ln w="9525" cap="flat" cmpd="sng">
                    <a:solidFill>
                      <a:srgbClr val="000000"/>
                    </a:solidFill>
                    <a:prstDash val="solid"/>
                    <a:headEnd type="none" w="med" len="med"/>
                    <a:tailEnd type="none" w="med" len="med"/>
                  </a:ln>
                  <a:solidFill>
                    <a:srgbClr val="FF99FF"/>
                  </a:solidFill>
                  <a:effectLst>
                    <a:outerShdw dist="107763" dir="13499999" sx="125000" sy="125000" algn="br" rotWithShape="0">
                      <a:srgbClr val="868686">
                        <a:alpha val="50000"/>
                      </a:srgbClr>
                    </a:outerShdw>
                  </a:effectLst>
                  <a:latin typeface="华文新魏" panose="02010800040101010101" charset="-122"/>
                  <a:ea typeface="华文新魏" panose="02010800040101010101" charset="-122"/>
                </a:rPr>
                <a:t>E</a:t>
              </a:r>
              <a:r>
                <a:rPr lang="zh-CN" altLang="en-US" sz="4800" b="1">
                  <a:ln w="9525" cap="flat" cmpd="sng">
                    <a:solidFill>
                      <a:srgbClr val="000000"/>
                    </a:solidFill>
                    <a:prstDash val="solid"/>
                    <a:headEnd type="none" w="med" len="med"/>
                    <a:tailEnd type="none" w="med" len="med"/>
                  </a:ln>
                  <a:solidFill>
                    <a:srgbClr val="FF99FF"/>
                  </a:solidFill>
                  <a:effectLst>
                    <a:outerShdw dist="107763" dir="13499999" sx="125000" sy="125000" algn="br" rotWithShape="0">
                      <a:srgbClr val="868686">
                        <a:alpha val="50000"/>
                      </a:srgbClr>
                    </a:outerShdw>
                  </a:effectLst>
                  <a:latin typeface="华文新魏" panose="02010800040101010101" charset="-122"/>
                  <a:ea typeface="华文新魏" panose="02010800040101010101" charset="-122"/>
                </a:rPr>
                <a:t>scape </a:t>
              </a:r>
              <a:endParaRPr lang="zh-CN" altLang="en-US" sz="4800" b="1">
                <a:ln w="9525" cap="flat" cmpd="sng">
                  <a:solidFill>
                    <a:srgbClr val="000000"/>
                  </a:solidFill>
                  <a:prstDash val="solid"/>
                  <a:headEnd type="none" w="med" len="med"/>
                  <a:tailEnd type="none" w="med" len="med"/>
                </a:ln>
                <a:solidFill>
                  <a:srgbClr val="FF99FF"/>
                </a:solidFill>
                <a:effectLst>
                  <a:outerShdw dist="107763" dir="13499999" sx="125000" sy="125000" algn="br" rotWithShape="0">
                    <a:srgbClr val="868686">
                      <a:alpha val="50000"/>
                    </a:srgbClr>
                  </a:outerShdw>
                </a:effectLst>
                <a:latin typeface="华文新魏" panose="02010800040101010101" charset="-122"/>
                <a:ea typeface="华文新魏" panose="02010800040101010101" charset="-122"/>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7428"/>
                                        </p:tgtEl>
                                        <p:attrNameLst>
                                          <p:attrName>style.visibility</p:attrName>
                                        </p:attrNameLst>
                                      </p:cBhvr>
                                      <p:to>
                                        <p:strVal val="visible"/>
                                      </p:to>
                                    </p:set>
                                    <p:animEffect transition="in" filter="wipe(left)">
                                      <p:cBhvr>
                                        <p:cTn id="7" dur="1000"/>
                                        <p:tgtEl>
                                          <p:spTgt spid="17428"/>
                                        </p:tgtEl>
                                      </p:cBhvr>
                                    </p:animEffect>
                                  </p:childTnLst>
                                </p:cTn>
                              </p:par>
                            </p:childTnLst>
                          </p:cTn>
                        </p:par>
                        <p:par>
                          <p:cTn id="8" fill="hold">
                            <p:stCondLst>
                              <p:cond delay="1000"/>
                            </p:stCondLst>
                            <p:childTnLst>
                              <p:par>
                                <p:cTn id="9" presetID="49" presetClass="entr" presetSubtype="0" decel="100000" fill="hold" nodeType="afterEffect">
                                  <p:stCondLst>
                                    <p:cond delay="0"/>
                                  </p:stCondLst>
                                  <p:childTnLst>
                                    <p:set>
                                      <p:cBhvr>
                                        <p:cTn id="10" dur="1" fill="hold">
                                          <p:stCondLst>
                                            <p:cond delay="0"/>
                                          </p:stCondLst>
                                        </p:cTn>
                                        <p:tgtEl>
                                          <p:spTgt spid="17410">
                                            <p:txEl>
                                              <p:pRg st="0" end="0"/>
                                            </p:txEl>
                                          </p:spTgt>
                                        </p:tgtEl>
                                        <p:attrNameLst>
                                          <p:attrName>style.visibility</p:attrName>
                                        </p:attrNameLst>
                                      </p:cBhvr>
                                      <p:to>
                                        <p:strVal val="visible"/>
                                      </p:to>
                                    </p:set>
                                    <p:anim calcmode="lin" valueType="num">
                                      <p:cBhvr>
                                        <p:cTn id="11" dur="1000" fill="hold"/>
                                        <p:tgtEl>
                                          <p:spTgt spid="17410">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17410">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17410">
                                            <p:txEl>
                                              <p:pRg st="0" end="0"/>
                                            </p:txEl>
                                          </p:spTgt>
                                        </p:tgtEl>
                                        <p:attrNameLst>
                                          <p:attrName>style.rotation</p:attrName>
                                        </p:attrNameLst>
                                      </p:cBhvr>
                                      <p:tavLst>
                                        <p:tav tm="0">
                                          <p:val>
                                            <p:fltVal val="360"/>
                                          </p:val>
                                        </p:tav>
                                        <p:tav tm="100000">
                                          <p:val>
                                            <p:fltVal val="0"/>
                                          </p:val>
                                        </p:tav>
                                      </p:tavLst>
                                    </p:anim>
                                    <p:animEffect transition="in" filter="fade">
                                      <p:cBhvr>
                                        <p:cTn id="14" dur="1000"/>
                                        <p:tgtEl>
                                          <p:spTgt spid="17410">
                                            <p:txEl>
                                              <p:pRg st="0" end="0"/>
                                            </p:txEl>
                                          </p:spTgt>
                                        </p:tgtEl>
                                      </p:cBhvr>
                                    </p:animEffect>
                                  </p:childTnLst>
                                </p:cTn>
                              </p:par>
                            </p:childTnLst>
                          </p:cTn>
                        </p:par>
                        <p:par>
                          <p:cTn id="15" fill="hold">
                            <p:stCondLst>
                              <p:cond delay="2000"/>
                            </p:stCondLst>
                            <p:childTnLst>
                              <p:par>
                                <p:cTn id="16" presetID="55" presetClass="entr" presetSubtype="0" fill="hold" nodeType="afterEffect">
                                  <p:stCondLst>
                                    <p:cond delay="0"/>
                                  </p:stCondLst>
                                  <p:childTnLst>
                                    <p:set>
                                      <p:cBhvr>
                                        <p:cTn id="17" dur="1" fill="hold">
                                          <p:stCondLst>
                                            <p:cond delay="0"/>
                                          </p:stCondLst>
                                        </p:cTn>
                                        <p:tgtEl>
                                          <p:spTgt spid="17420"/>
                                        </p:tgtEl>
                                        <p:attrNameLst>
                                          <p:attrName>style.visibility</p:attrName>
                                        </p:attrNameLst>
                                      </p:cBhvr>
                                      <p:to>
                                        <p:strVal val="visible"/>
                                      </p:to>
                                    </p:set>
                                    <p:anim calcmode="lin" valueType="num">
                                      <p:cBhvr>
                                        <p:cTn id="18" dur="1000" fill="hold"/>
                                        <p:tgtEl>
                                          <p:spTgt spid="17420"/>
                                        </p:tgtEl>
                                        <p:attrNameLst>
                                          <p:attrName>ppt_w</p:attrName>
                                        </p:attrNameLst>
                                      </p:cBhvr>
                                      <p:tavLst>
                                        <p:tav tm="0">
                                          <p:val>
                                            <p:strVal val="#ppt_w*0.70"/>
                                          </p:val>
                                        </p:tav>
                                        <p:tav tm="100000">
                                          <p:val>
                                            <p:strVal val="#ppt_w"/>
                                          </p:val>
                                        </p:tav>
                                      </p:tavLst>
                                    </p:anim>
                                    <p:anim calcmode="lin" valueType="num">
                                      <p:cBhvr>
                                        <p:cTn id="19" dur="1000" fill="hold"/>
                                        <p:tgtEl>
                                          <p:spTgt spid="17420"/>
                                        </p:tgtEl>
                                        <p:attrNameLst>
                                          <p:attrName>ppt_h</p:attrName>
                                        </p:attrNameLst>
                                      </p:cBhvr>
                                      <p:tavLst>
                                        <p:tav tm="0">
                                          <p:val>
                                            <p:strVal val="#ppt_h"/>
                                          </p:val>
                                        </p:tav>
                                        <p:tav tm="100000">
                                          <p:val>
                                            <p:strVal val="#ppt_h"/>
                                          </p:val>
                                        </p:tav>
                                      </p:tavLst>
                                    </p:anim>
                                    <p:animEffect transition="in" filter="fade">
                                      <p:cBhvr>
                                        <p:cTn id="20" dur="1000"/>
                                        <p:tgtEl>
                                          <p:spTgt spid="17420"/>
                                        </p:tgtEl>
                                      </p:cBhvr>
                                    </p:animEffect>
                                  </p:childTnLst>
                                </p:cTn>
                              </p:par>
                            </p:childTnLst>
                          </p:cTn>
                        </p:par>
                        <p:par>
                          <p:cTn id="21" fill="hold">
                            <p:stCondLst>
                              <p:cond delay="3000"/>
                            </p:stCondLst>
                            <p:childTnLst>
                              <p:par>
                                <p:cTn id="22" presetID="2" presetClass="entr" presetSubtype="4" fill="hold" nodeType="afterEffect">
                                  <p:stCondLst>
                                    <p:cond delay="0"/>
                                  </p:stCondLst>
                                  <p:childTnLst>
                                    <p:set>
                                      <p:cBhvr>
                                        <p:cTn id="23" dur="1" fill="hold">
                                          <p:stCondLst>
                                            <p:cond delay="0"/>
                                          </p:stCondLst>
                                        </p:cTn>
                                        <p:tgtEl>
                                          <p:spTgt spid="17411"/>
                                        </p:tgtEl>
                                        <p:attrNameLst>
                                          <p:attrName>style.visibility</p:attrName>
                                        </p:attrNameLst>
                                      </p:cBhvr>
                                      <p:to>
                                        <p:strVal val="visible"/>
                                      </p:to>
                                    </p:set>
                                    <p:anim calcmode="lin" valueType="num">
                                      <p:cBhvr additive="base">
                                        <p:cTn id="24" dur="1000" fill="hold"/>
                                        <p:tgtEl>
                                          <p:spTgt spid="17411"/>
                                        </p:tgtEl>
                                        <p:attrNameLst>
                                          <p:attrName>ppt_x</p:attrName>
                                        </p:attrNameLst>
                                      </p:cBhvr>
                                      <p:tavLst>
                                        <p:tav tm="0">
                                          <p:val>
                                            <p:strVal val="#ppt_x"/>
                                          </p:val>
                                        </p:tav>
                                        <p:tav tm="100000">
                                          <p:val>
                                            <p:strVal val="#ppt_x"/>
                                          </p:val>
                                        </p:tav>
                                      </p:tavLst>
                                    </p:anim>
                                    <p:anim calcmode="lin" valueType="num">
                                      <p:cBhvr additive="base">
                                        <p:cTn id="25" dur="1000" fill="hold"/>
                                        <p:tgtEl>
                                          <p:spTgt spid="17411"/>
                                        </p:tgtEl>
                                        <p:attrNameLst>
                                          <p:attrName>ppt_y</p:attrName>
                                        </p:attrNameLst>
                                      </p:cBhvr>
                                      <p:tavLst>
                                        <p:tav tm="0">
                                          <p:val>
                                            <p:strVal val="1+#ppt_h/2"/>
                                          </p:val>
                                        </p:tav>
                                        <p:tav tm="100000">
                                          <p:val>
                                            <p:strVal val="#ppt_y"/>
                                          </p:val>
                                        </p:tav>
                                      </p:tavLst>
                                    </p:anim>
                                  </p:childTnLst>
                                </p:cTn>
                              </p:par>
                            </p:childTnLst>
                          </p:cTn>
                        </p:par>
                        <p:par>
                          <p:cTn id="26" fill="hold">
                            <p:stCondLst>
                              <p:cond delay="4000"/>
                            </p:stCondLst>
                            <p:childTnLst>
                              <p:par>
                                <p:cTn id="27" presetID="2" presetClass="entr" presetSubtype="4" fill="hold" nodeType="afterEffect">
                                  <p:stCondLst>
                                    <p:cond delay="0"/>
                                  </p:stCondLst>
                                  <p:childTnLst>
                                    <p:set>
                                      <p:cBhvr>
                                        <p:cTn id="28" dur="1" fill="hold">
                                          <p:stCondLst>
                                            <p:cond delay="0"/>
                                          </p:stCondLst>
                                        </p:cTn>
                                        <p:tgtEl>
                                          <p:spTgt spid="17414"/>
                                        </p:tgtEl>
                                        <p:attrNameLst>
                                          <p:attrName>style.visibility</p:attrName>
                                        </p:attrNameLst>
                                      </p:cBhvr>
                                      <p:to>
                                        <p:strVal val="visible"/>
                                      </p:to>
                                    </p:set>
                                    <p:anim calcmode="lin" valueType="num">
                                      <p:cBhvr additive="base">
                                        <p:cTn id="29" dur="1000" fill="hold"/>
                                        <p:tgtEl>
                                          <p:spTgt spid="17414"/>
                                        </p:tgtEl>
                                        <p:attrNameLst>
                                          <p:attrName>ppt_x</p:attrName>
                                        </p:attrNameLst>
                                      </p:cBhvr>
                                      <p:tavLst>
                                        <p:tav tm="0">
                                          <p:val>
                                            <p:strVal val="#ppt_x"/>
                                          </p:val>
                                        </p:tav>
                                        <p:tav tm="100000">
                                          <p:val>
                                            <p:strVal val="#ppt_x"/>
                                          </p:val>
                                        </p:tav>
                                      </p:tavLst>
                                    </p:anim>
                                    <p:anim calcmode="lin" valueType="num">
                                      <p:cBhvr additive="base">
                                        <p:cTn id="30" dur="1000" fill="hold"/>
                                        <p:tgtEl>
                                          <p:spTgt spid="17414"/>
                                        </p:tgtEl>
                                        <p:attrNameLst>
                                          <p:attrName>ppt_y</p:attrName>
                                        </p:attrNameLst>
                                      </p:cBhvr>
                                      <p:tavLst>
                                        <p:tav tm="0">
                                          <p:val>
                                            <p:strVal val="1+#ppt_h/2"/>
                                          </p:val>
                                        </p:tav>
                                        <p:tav tm="100000">
                                          <p:val>
                                            <p:strVal val="#ppt_y"/>
                                          </p:val>
                                        </p:tav>
                                      </p:tavLst>
                                    </p:anim>
                                  </p:childTnLst>
                                </p:cTn>
                              </p:par>
                            </p:childTnLst>
                          </p:cTn>
                        </p:par>
                        <p:par>
                          <p:cTn id="31" fill="hold">
                            <p:stCondLst>
                              <p:cond delay="5000"/>
                            </p:stCondLst>
                            <p:childTnLst>
                              <p:par>
                                <p:cTn id="32" presetID="2" presetClass="entr" presetSubtype="4" fill="hold" nodeType="afterEffect">
                                  <p:stCondLst>
                                    <p:cond delay="0"/>
                                  </p:stCondLst>
                                  <p:childTnLst>
                                    <p:set>
                                      <p:cBhvr>
                                        <p:cTn id="33" dur="1" fill="hold">
                                          <p:stCondLst>
                                            <p:cond delay="0"/>
                                          </p:stCondLst>
                                        </p:cTn>
                                        <p:tgtEl>
                                          <p:spTgt spid="17417"/>
                                        </p:tgtEl>
                                        <p:attrNameLst>
                                          <p:attrName>style.visibility</p:attrName>
                                        </p:attrNameLst>
                                      </p:cBhvr>
                                      <p:to>
                                        <p:strVal val="visible"/>
                                      </p:to>
                                    </p:set>
                                    <p:anim calcmode="lin" valueType="num">
                                      <p:cBhvr additive="base">
                                        <p:cTn id="34" dur="1000" fill="hold"/>
                                        <p:tgtEl>
                                          <p:spTgt spid="17417"/>
                                        </p:tgtEl>
                                        <p:attrNameLst>
                                          <p:attrName>ppt_x</p:attrName>
                                        </p:attrNameLst>
                                      </p:cBhvr>
                                      <p:tavLst>
                                        <p:tav tm="0">
                                          <p:val>
                                            <p:strVal val="#ppt_x"/>
                                          </p:val>
                                        </p:tav>
                                        <p:tav tm="100000">
                                          <p:val>
                                            <p:strVal val="#ppt_x"/>
                                          </p:val>
                                        </p:tav>
                                      </p:tavLst>
                                    </p:anim>
                                    <p:anim calcmode="lin" valueType="num">
                                      <p:cBhvr additive="base">
                                        <p:cTn id="35" dur="1000" fill="hold"/>
                                        <p:tgtEl>
                                          <p:spTgt spid="174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组合 18433"/>
          <p:cNvGrpSpPr/>
          <p:nvPr/>
        </p:nvGrpSpPr>
        <p:grpSpPr>
          <a:xfrm>
            <a:off x="3432175" y="836613"/>
            <a:ext cx="7056438" cy="863600"/>
            <a:chOff x="0" y="0"/>
            <a:chExt cx="4445" cy="544"/>
          </a:xfrm>
        </p:grpSpPr>
        <p:sp>
          <p:nvSpPr>
            <p:cNvPr id="18435" name="WordArt 3"/>
            <p:cNvSpPr>
              <a:spLocks noTextEdit="1"/>
            </p:cNvSpPr>
            <p:nvPr/>
          </p:nvSpPr>
          <p:spPr>
            <a:xfrm>
              <a:off x="0" y="0"/>
              <a:ext cx="2676" cy="544"/>
            </a:xfrm>
            <a:prstGeom prst="rect">
              <a:avLst/>
            </a:prstGeom>
          </p:spPr>
          <p:txBody>
            <a:bodyPr wrap="none" fromWordArt="1">
              <a:prstTxWarp prst="textPlain">
                <a:avLst>
                  <a:gd name="adj" fmla="val 50000"/>
                </a:avLst>
              </a:prstTxWarp>
              <a:normAutofit/>
            </a:bodyPr>
            <a:lstStyle/>
            <a:p>
              <a:pPr algn="ctr"/>
              <a:r>
                <a:rPr lang="zh-CN" altLang="en-US" sz="3600">
                  <a:ln w="9525" cap="flat" cmpd="sng">
                    <a:solidFill>
                      <a:srgbClr val="CC99FF"/>
                    </a:solidFill>
                    <a:prstDash val="solid"/>
                    <a:headEnd type="none" w="med" len="med"/>
                    <a:tailEnd type="none" w="med" len="med"/>
                  </a:ln>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8999"/>
                      </a:srgbClr>
                    </a:outerShdw>
                  </a:effectLst>
                  <a:latin typeface="华文行楷" panose="02010800040101010101" pitchFamily="2" charset="-122"/>
                  <a:ea typeface="华文行楷" panose="02010800040101010101" pitchFamily="2" charset="-122"/>
                </a:rPr>
                <a:t>认识指示标志</a:t>
              </a:r>
              <a:endParaRPr lang="zh-CN" altLang="en-US" sz="3600">
                <a:ln w="9525" cap="flat" cmpd="sng">
                  <a:solidFill>
                    <a:srgbClr val="CC99FF"/>
                  </a:solidFill>
                  <a:prstDash val="solid"/>
                  <a:headEnd type="none" w="med" len="med"/>
                  <a:tailEnd type="none" w="med" len="med"/>
                </a:ln>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8999"/>
                    </a:srgbClr>
                  </a:outerShdw>
                </a:effectLst>
                <a:latin typeface="华文行楷" panose="02010800040101010101" pitchFamily="2" charset="-122"/>
                <a:ea typeface="华文行楷" panose="02010800040101010101" pitchFamily="2" charset="-122"/>
              </a:endParaRPr>
            </a:p>
          </p:txBody>
        </p:sp>
        <p:sp>
          <p:nvSpPr>
            <p:cNvPr id="18436" name="WordArt 4"/>
            <p:cNvSpPr>
              <a:spLocks noTextEdit="1"/>
            </p:cNvSpPr>
            <p:nvPr/>
          </p:nvSpPr>
          <p:spPr>
            <a:xfrm>
              <a:off x="3485" y="91"/>
              <a:ext cx="960" cy="390"/>
            </a:xfrm>
            <a:prstGeom prst="rect">
              <a:avLst/>
            </a:prstGeom>
          </p:spPr>
          <p:txBody>
            <a:bodyPr wrap="none" fromWordArt="1">
              <a:prstTxWarp prst="textPlain">
                <a:avLst>
                  <a:gd name="adj" fmla="val 50000"/>
                </a:avLst>
              </a:prstTxWarp>
              <a:normAutofit fontScale="70000"/>
            </a:bodyPr>
            <a:lstStyle/>
            <a:p>
              <a:pPr algn="ctr"/>
              <a:r>
                <a:rPr lang="zh-CN" altLang="en-US" sz="4800" b="1">
                  <a:ln w="9525" cap="flat" cmpd="sng">
                    <a:solidFill>
                      <a:srgbClr val="000000"/>
                    </a:solidFill>
                    <a:prstDash val="solid"/>
                    <a:headEnd type="none" w="med" len="med"/>
                    <a:tailEnd type="none" w="med" len="med"/>
                  </a:ln>
                  <a:solidFill>
                    <a:srgbClr val="FF99FF"/>
                  </a:solidFill>
                  <a:effectLst>
                    <a:outerShdw dist="107763" dir="13499999" sx="125000" sy="125000" algn="br" rotWithShape="0">
                      <a:srgbClr val="868686">
                        <a:alpha val="50000"/>
                      </a:srgbClr>
                    </a:outerShdw>
                  </a:effectLst>
                  <a:latin typeface="华文新魏" panose="02010800040101010101" charset="-122"/>
                  <a:ea typeface="华文新魏" panose="02010800040101010101" charset="-122"/>
                </a:rPr>
                <a:t>逃 生 </a:t>
              </a:r>
              <a:endParaRPr lang="zh-CN" altLang="en-US" sz="4800" b="1">
                <a:ln w="9525" cap="flat" cmpd="sng">
                  <a:solidFill>
                    <a:srgbClr val="000000"/>
                  </a:solidFill>
                  <a:prstDash val="solid"/>
                  <a:headEnd type="none" w="med" len="med"/>
                  <a:tailEnd type="none" w="med" len="med"/>
                </a:ln>
                <a:solidFill>
                  <a:srgbClr val="FF99FF"/>
                </a:solidFill>
                <a:effectLst>
                  <a:outerShdw dist="107763" dir="13499999" sx="125000" sy="125000" algn="br" rotWithShape="0">
                    <a:srgbClr val="868686">
                      <a:alpha val="50000"/>
                    </a:srgbClr>
                  </a:outerShdw>
                </a:effectLst>
                <a:latin typeface="华文新魏" panose="02010800040101010101" charset="-122"/>
                <a:ea typeface="华文新魏" panose="02010800040101010101" charset="-122"/>
              </a:endParaRPr>
            </a:p>
          </p:txBody>
        </p:sp>
      </p:grpSp>
      <p:sp>
        <p:nvSpPr>
          <p:cNvPr id="18437" name="Rectangle 5"/>
          <p:cNvSpPr/>
          <p:nvPr/>
        </p:nvSpPr>
        <p:spPr>
          <a:xfrm>
            <a:off x="1524000" y="2375853"/>
            <a:ext cx="309880" cy="521970"/>
          </a:xfrm>
          <a:prstGeom prst="rect">
            <a:avLst/>
          </a:prstGeom>
          <a:noFill/>
          <a:ln w="9525">
            <a:noFill/>
          </a:ln>
        </p:spPr>
        <p:txBody>
          <a:bodyPr wrap="none" anchor="ctr">
            <a:spAutoFit/>
          </a:bodyPr>
          <a:lstStyle/>
          <a:p>
            <a:endParaRPr lang="zh-CN" altLang="en-US" sz="2800" dirty="0">
              <a:latin typeface="Arial" panose="020B0604020202020204" pitchFamily="34" charset="0"/>
            </a:endParaRPr>
          </a:p>
        </p:txBody>
      </p:sp>
      <p:graphicFrame>
        <p:nvGraphicFramePr>
          <p:cNvPr id="18438" name="内容占位符 18437"/>
          <p:cNvGraphicFramePr>
            <a:graphicFrameLocks noGrp="1"/>
          </p:cNvGraphicFramePr>
          <p:nvPr>
            <p:ph sz="quarter" idx="1"/>
          </p:nvPr>
        </p:nvGraphicFramePr>
        <p:xfrm>
          <a:off x="3063875" y="3455035"/>
          <a:ext cx="5307330" cy="822960"/>
        </p:xfrm>
        <a:graphic>
          <a:graphicData uri="http://schemas.openxmlformats.org/drawingml/2006/table">
            <a:tbl>
              <a:tblPr/>
              <a:tblGrid>
                <a:gridCol w="5307330"/>
              </a:tblGrid>
              <a:tr h="711200">
                <a:tc>
                  <a:txBody>
                    <a:bodyPr/>
                    <a:lstStyle>
                      <a:lvl1pPr marL="342900" lvl="0" indent="-342900" algn="l" defTabSz="914400" eaLnBrk="0" fontAlgn="base" latinLnBrk="0"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
                          <a:schemeClr val="accent2"/>
                        </a:buClr>
                        <a:buSzPct val="85000"/>
                        <a:buFont typeface="Wingdings" panose="05000000000000000000" pitchFamily="2" charset="2"/>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5pPr>
                    </a:lstStyle>
                    <a:p>
                      <a:pPr marL="342900" lvl="0" indent="-342900" algn="ctr" eaLnBrk="1" hangingPunct="1">
                        <a:spcBef>
                          <a:spcPct val="0"/>
                        </a:spcBef>
                        <a:buClrTx/>
                        <a:buSzPct val="75000"/>
                        <a:buNone/>
                      </a:pPr>
                      <a:r>
                        <a:rPr lang="zh-CN" altLang="en-US" sz="2400" b="1"/>
                        <a:t>疏散通道方向</a:t>
                      </a:r>
                      <a:r>
                        <a:rPr lang="zh-CN" altLang="en-US" sz="2400"/>
                        <a:t> </a:t>
                      </a:r>
                      <a:endParaRPr lang="zh-CN" altLang="en-US" sz="2400"/>
                    </a:p>
                    <a:p>
                      <a:pPr marL="342900" lvl="0" indent="-342900" algn="ctr" eaLnBrk="1" hangingPunct="1">
                        <a:spcBef>
                          <a:spcPct val="0"/>
                        </a:spcBef>
                        <a:buClrTx/>
                        <a:buSzPct val="75000"/>
                        <a:buNone/>
                      </a:pPr>
                      <a:r>
                        <a:rPr lang="zh-CN" altLang="en-US" sz="2400"/>
                        <a:t>Evacuation channel direction</a:t>
                      </a:r>
                      <a:r>
                        <a:rPr lang="zh-CN" altLang="en-US" sz="2400">
                          <a:latin typeface="ˎ̥" charset="0"/>
                          <a:cs typeface="ˎ̥" charset="0"/>
                        </a:rPr>
                        <a:t> </a:t>
                      </a:r>
                      <a:endParaRPr lang="zh-CN" altLang="en-US">
                        <a:latin typeface="ˎ̥" charset="0"/>
                        <a:ea typeface="ˎ̥" charset="0"/>
                      </a:endParaRPr>
                    </a:p>
                  </a:txBody>
                  <a:tcPr anchor="ctr">
                    <a:lnL>
                      <a:noFill/>
                    </a:lnL>
                    <a:lnR>
                      <a:noFill/>
                    </a:lnR>
                    <a:lnT>
                      <a:noFill/>
                    </a:lnT>
                    <a:lnB>
                      <a:noFill/>
                    </a:lnB>
                    <a:lnTlToBr>
                      <a:noFill/>
                    </a:lnTlToBr>
                    <a:lnBlToTr>
                      <a:noFill/>
                    </a:lnBlToTr>
                    <a:noFill/>
                  </a:tcPr>
                </a:tc>
              </a:tr>
            </a:tbl>
          </a:graphicData>
        </a:graphic>
      </p:graphicFrame>
      <p:graphicFrame>
        <p:nvGraphicFramePr>
          <p:cNvPr id="18440" name="表格 18439"/>
          <p:cNvGraphicFramePr/>
          <p:nvPr/>
        </p:nvGraphicFramePr>
        <p:xfrm>
          <a:off x="1618933" y="3413125"/>
          <a:ext cx="2232025" cy="466725"/>
        </p:xfrm>
        <a:graphic>
          <a:graphicData uri="http://schemas.openxmlformats.org/drawingml/2006/table">
            <a:tbl>
              <a:tblPr/>
              <a:tblGrid>
                <a:gridCol w="2232025"/>
              </a:tblGrid>
              <a:tr h="466725">
                <a:tc>
                  <a:txBody>
                    <a:bodyPr/>
                    <a:lstStyle>
                      <a:lvl1pPr marL="342900" lvl="0" indent="-342900" algn="l" defTabSz="914400" eaLnBrk="0" fontAlgn="base" latinLnBrk="0"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
                          <a:schemeClr val="accent2"/>
                        </a:buClr>
                        <a:buSzPct val="85000"/>
                        <a:buFont typeface="Wingdings" panose="05000000000000000000" pitchFamily="2" charset="2"/>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eaLnBrk="1" hangingPunct="1">
                        <a:spcBef>
                          <a:spcPct val="0"/>
                        </a:spcBef>
                        <a:buClrTx/>
                        <a:buSzPct val="75000"/>
                        <a:buNone/>
                      </a:pPr>
                      <a:r>
                        <a:rPr lang="zh-CN" altLang="en-US" sz="2400" b="1" dirty="0">
                          <a:latin typeface="ˎ̥" charset="0"/>
                        </a:rPr>
                        <a:t>拉开</a:t>
                      </a:r>
                      <a:r>
                        <a:rPr lang="en-US" altLang="x-none" sz="2400" dirty="0">
                          <a:latin typeface="ˎ̥" charset="0"/>
                          <a:cs typeface="ˎ̥" charset="0"/>
                        </a:rPr>
                        <a:t>PULL</a:t>
                      </a:r>
                      <a:endParaRPr lang="en-US" altLang="x-none" sz="2400" dirty="0">
                        <a:latin typeface="ˎ̥" charset="0"/>
                        <a:ea typeface="ˎ̥" charset="0"/>
                      </a:endParaRPr>
                    </a:p>
                  </a:txBody>
                  <a:tcPr anchor="ctr">
                    <a:lnL>
                      <a:noFill/>
                    </a:lnL>
                    <a:lnR>
                      <a:noFill/>
                    </a:lnR>
                    <a:lnT>
                      <a:noFill/>
                    </a:lnT>
                    <a:lnB>
                      <a:noFill/>
                    </a:lnB>
                    <a:lnTlToBr>
                      <a:noFill/>
                    </a:lnTlToBr>
                    <a:lnBlToTr>
                      <a:noFill/>
                    </a:lnBlToTr>
                    <a:noFill/>
                  </a:tcPr>
                </a:tc>
              </a:tr>
            </a:tbl>
          </a:graphicData>
        </a:graphic>
      </p:graphicFrame>
      <p:sp>
        <p:nvSpPr>
          <p:cNvPr id="18442" name="Text Box 18"/>
          <p:cNvSpPr txBox="1"/>
          <p:nvPr/>
        </p:nvSpPr>
        <p:spPr>
          <a:xfrm>
            <a:off x="2927350" y="4941888"/>
            <a:ext cx="4032250" cy="534035"/>
          </a:xfrm>
          <a:prstGeom prst="rect">
            <a:avLst/>
          </a:prstGeom>
          <a:noFill/>
          <a:ln w="9525">
            <a:noFill/>
          </a:ln>
        </p:spPr>
        <p:txBody>
          <a:bodyPr>
            <a:spAutoFit/>
          </a:bodyPr>
          <a:lstStyle/>
          <a:p>
            <a:pPr marL="342900" indent="-342900">
              <a:lnSpc>
                <a:spcPct val="80000"/>
              </a:lnSpc>
              <a:spcBef>
                <a:spcPct val="50000"/>
              </a:spcBef>
              <a:buClr>
                <a:schemeClr val="hlink"/>
              </a:buClr>
              <a:buSzPct val="75000"/>
              <a:buFont typeface="Wingdings" panose="05000000000000000000" pitchFamily="2" charset="2"/>
              <a:buChar char="v"/>
            </a:pPr>
            <a:endParaRPr lang="zh-CN" altLang="en-US" sz="3600" dirty="0">
              <a:latin typeface="Arial" panose="020B0604020202020204" pitchFamily="34" charset="0"/>
              <a:ea typeface="华文行楷" panose="02010800040101010101" pitchFamily="2" charset="-122"/>
            </a:endParaRPr>
          </a:p>
        </p:txBody>
      </p:sp>
      <p:grpSp>
        <p:nvGrpSpPr>
          <p:cNvPr id="18443" name="组合 18442"/>
          <p:cNvGrpSpPr>
            <a:grpSpLocks noChangeAspect="1"/>
          </p:cNvGrpSpPr>
          <p:nvPr/>
        </p:nvGrpSpPr>
        <p:grpSpPr>
          <a:xfrm>
            <a:off x="2034540" y="1641793"/>
            <a:ext cx="7651750" cy="4025900"/>
            <a:chOff x="0" y="0"/>
            <a:chExt cx="4820" cy="2536"/>
          </a:xfrm>
        </p:grpSpPr>
        <p:grpSp>
          <p:nvGrpSpPr>
            <p:cNvPr id="18444" name="组合 18443"/>
            <p:cNvGrpSpPr>
              <a:grpSpLocks noChangeAspect="1"/>
            </p:cNvGrpSpPr>
            <p:nvPr/>
          </p:nvGrpSpPr>
          <p:grpSpPr>
            <a:xfrm>
              <a:off x="0" y="0"/>
              <a:ext cx="4738" cy="1217"/>
              <a:chOff x="0" y="0"/>
              <a:chExt cx="4738" cy="1217"/>
            </a:xfrm>
          </p:grpSpPr>
          <p:pic>
            <p:nvPicPr>
              <p:cNvPr id="18445" name="Picture 21" descr="002.jpg (7005 字节)"/>
              <p:cNvPicPr>
                <a:picLocks noChangeAspect="1"/>
              </p:cNvPicPr>
              <p:nvPr/>
            </p:nvPicPr>
            <p:blipFill>
              <a:blip r:embed="rId1" cstate="email"/>
              <a:stretch>
                <a:fillRect/>
              </a:stretch>
            </p:blipFill>
            <p:spPr>
              <a:xfrm>
                <a:off x="0" y="0"/>
                <a:ext cx="1126" cy="1105"/>
              </a:xfrm>
              <a:prstGeom prst="rect">
                <a:avLst/>
              </a:prstGeom>
              <a:noFill/>
              <a:ln w="9525">
                <a:noFill/>
              </a:ln>
            </p:spPr>
          </p:pic>
          <p:grpSp>
            <p:nvGrpSpPr>
              <p:cNvPr id="18446" name="组合 18445"/>
              <p:cNvGrpSpPr>
                <a:grpSpLocks noChangeAspect="1"/>
              </p:cNvGrpSpPr>
              <p:nvPr/>
            </p:nvGrpSpPr>
            <p:grpSpPr>
              <a:xfrm>
                <a:off x="1600" y="0"/>
                <a:ext cx="1825" cy="1217"/>
                <a:chOff x="0" y="0"/>
                <a:chExt cx="1999" cy="1164"/>
              </a:xfrm>
            </p:grpSpPr>
            <p:pic>
              <p:nvPicPr>
                <p:cNvPr id="18447" name="Picture 23" descr="004.jpg (6751 字节)"/>
                <p:cNvPicPr>
                  <a:picLocks noChangeAspect="1"/>
                </p:cNvPicPr>
                <p:nvPr/>
              </p:nvPicPr>
              <p:blipFill>
                <a:blip r:embed="rId2" cstate="email"/>
                <a:stretch>
                  <a:fillRect/>
                </a:stretch>
              </p:blipFill>
              <p:spPr>
                <a:xfrm>
                  <a:off x="919" y="0"/>
                  <a:ext cx="1080" cy="1057"/>
                </a:xfrm>
                <a:prstGeom prst="rect">
                  <a:avLst/>
                </a:prstGeom>
                <a:noFill/>
                <a:ln w="9525">
                  <a:noFill/>
                </a:ln>
              </p:spPr>
            </p:pic>
            <p:pic>
              <p:nvPicPr>
                <p:cNvPr id="18448" name="Picture 24" descr="003.jpg (6766 字节)"/>
                <p:cNvPicPr>
                  <a:picLocks noChangeAspect="1"/>
                </p:cNvPicPr>
                <p:nvPr/>
              </p:nvPicPr>
              <p:blipFill>
                <a:blip r:embed="rId3" r:link="rId4" cstate="email"/>
                <a:stretch>
                  <a:fillRect/>
                </a:stretch>
              </p:blipFill>
              <p:spPr>
                <a:xfrm>
                  <a:off x="0" y="170"/>
                  <a:ext cx="1045" cy="994"/>
                </a:xfrm>
                <a:prstGeom prst="rect">
                  <a:avLst/>
                </a:prstGeom>
                <a:noFill/>
                <a:ln w="9525">
                  <a:noFill/>
                </a:ln>
              </p:spPr>
            </p:pic>
          </p:grpSp>
          <p:pic>
            <p:nvPicPr>
              <p:cNvPr id="18449" name="Picture 25" descr="002.jpg (7005 字节)"/>
              <p:cNvPicPr>
                <a:picLocks noChangeAspect="1"/>
              </p:cNvPicPr>
              <p:nvPr/>
            </p:nvPicPr>
            <p:blipFill>
              <a:blip r:embed="rId5" cstate="email"/>
              <a:stretch>
                <a:fillRect/>
              </a:stretch>
            </p:blipFill>
            <p:spPr>
              <a:xfrm>
                <a:off x="3612" y="0"/>
                <a:ext cx="1126" cy="1105"/>
              </a:xfrm>
              <a:prstGeom prst="rect">
                <a:avLst/>
              </a:prstGeom>
              <a:noFill/>
              <a:ln w="9525">
                <a:noFill/>
              </a:ln>
            </p:spPr>
          </p:pic>
        </p:grpSp>
        <p:grpSp>
          <p:nvGrpSpPr>
            <p:cNvPr id="18450" name="组合 18449"/>
            <p:cNvGrpSpPr>
              <a:grpSpLocks noChangeAspect="1"/>
            </p:cNvGrpSpPr>
            <p:nvPr/>
          </p:nvGrpSpPr>
          <p:grpSpPr>
            <a:xfrm>
              <a:off x="193" y="1583"/>
              <a:ext cx="4627" cy="953"/>
              <a:chOff x="0" y="0"/>
              <a:chExt cx="4627" cy="953"/>
            </a:xfrm>
          </p:grpSpPr>
          <p:pic>
            <p:nvPicPr>
              <p:cNvPr id="18451" name="Picture 27" descr="003.jpg (6766 字节)"/>
              <p:cNvPicPr>
                <a:picLocks noChangeAspect="1"/>
              </p:cNvPicPr>
              <p:nvPr/>
            </p:nvPicPr>
            <p:blipFill>
              <a:blip r:embed="rId6" cstate="email"/>
              <a:stretch>
                <a:fillRect/>
              </a:stretch>
            </p:blipFill>
            <p:spPr>
              <a:xfrm>
                <a:off x="3583" y="0"/>
                <a:ext cx="1044" cy="947"/>
              </a:xfrm>
              <a:prstGeom prst="rect">
                <a:avLst/>
              </a:prstGeom>
              <a:noFill/>
              <a:ln w="9525">
                <a:noFill/>
              </a:ln>
            </p:spPr>
          </p:pic>
          <p:pic>
            <p:nvPicPr>
              <p:cNvPr id="18452" name="Picture 28" descr="001.jpg (6762 字节)"/>
              <p:cNvPicPr>
                <a:picLocks noChangeAspect="1"/>
              </p:cNvPicPr>
              <p:nvPr/>
            </p:nvPicPr>
            <p:blipFill>
              <a:blip r:embed="rId7" cstate="email"/>
              <a:stretch>
                <a:fillRect/>
              </a:stretch>
            </p:blipFill>
            <p:spPr>
              <a:xfrm>
                <a:off x="0" y="28"/>
                <a:ext cx="1134" cy="925"/>
              </a:xfrm>
              <a:prstGeom prst="rect">
                <a:avLst/>
              </a:prstGeom>
              <a:noFill/>
              <a:ln w="9525">
                <a:noFill/>
              </a:ln>
            </p:spPr>
          </p:pic>
          <p:pic>
            <p:nvPicPr>
              <p:cNvPr id="18453" name="Picture 29" descr="003.jpg (6766 字节)"/>
              <p:cNvPicPr>
                <a:picLocks noChangeAspect="1"/>
              </p:cNvPicPr>
              <p:nvPr/>
            </p:nvPicPr>
            <p:blipFill>
              <a:blip r:embed="rId8" cstate="email"/>
              <a:stretch>
                <a:fillRect/>
              </a:stretch>
            </p:blipFill>
            <p:spPr>
              <a:xfrm>
                <a:off x="1316" y="16"/>
                <a:ext cx="998" cy="937"/>
              </a:xfrm>
              <a:prstGeom prst="rect">
                <a:avLst/>
              </a:prstGeom>
              <a:noFill/>
              <a:ln w="9525">
                <a:noFill/>
              </a:ln>
            </p:spPr>
          </p:pic>
          <p:pic>
            <p:nvPicPr>
              <p:cNvPr id="18454" name="Picture 30" descr="004.jpg (6751 字节)"/>
              <p:cNvPicPr>
                <a:picLocks noChangeAspect="1"/>
              </p:cNvPicPr>
              <p:nvPr/>
            </p:nvPicPr>
            <p:blipFill>
              <a:blip r:embed="rId9" cstate="email"/>
              <a:stretch>
                <a:fillRect/>
              </a:stretch>
            </p:blipFill>
            <p:spPr>
              <a:xfrm>
                <a:off x="2314" y="13"/>
                <a:ext cx="998" cy="940"/>
              </a:xfrm>
              <a:prstGeom prst="rect">
                <a:avLst/>
              </a:prstGeom>
              <a:noFill/>
              <a:ln w="9525">
                <a:noFill/>
              </a:ln>
            </p:spPr>
          </p:pic>
        </p:grpSp>
      </p:grpSp>
      <p:graphicFrame>
        <p:nvGraphicFramePr>
          <p:cNvPr id="18455" name="表格 18454"/>
          <p:cNvGraphicFramePr/>
          <p:nvPr/>
        </p:nvGraphicFramePr>
        <p:xfrm>
          <a:off x="7355205" y="3281045"/>
          <a:ext cx="2867025" cy="721360"/>
        </p:xfrm>
        <a:graphic>
          <a:graphicData uri="http://schemas.openxmlformats.org/drawingml/2006/table">
            <a:tbl>
              <a:tblPr/>
              <a:tblGrid>
                <a:gridCol w="2867025"/>
              </a:tblGrid>
              <a:tr h="721360">
                <a:tc>
                  <a:txBody>
                    <a:bodyPr/>
                    <a:lstStyle>
                      <a:lvl1pPr marL="342900" lvl="0" indent="-342900" algn="l" defTabSz="914400" eaLnBrk="0" fontAlgn="base" latinLnBrk="0"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
                          <a:schemeClr val="accent2"/>
                        </a:buClr>
                        <a:buSzPct val="85000"/>
                        <a:buFont typeface="Wingdings" panose="05000000000000000000" pitchFamily="2" charset="2"/>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eaLnBrk="1" hangingPunct="1">
                        <a:spcBef>
                          <a:spcPct val="0"/>
                        </a:spcBef>
                        <a:buClrTx/>
                        <a:buSzPct val="75000"/>
                        <a:buNone/>
                      </a:pPr>
                      <a:r>
                        <a:rPr lang="zh-CN" altLang="en-US" sz="2400" b="1"/>
                        <a:t>消防梯</a:t>
                      </a:r>
                      <a:r>
                        <a:rPr lang="zh-CN" altLang="en-US" sz="2400"/>
                        <a:t> Fire ladder</a:t>
                      </a:r>
                      <a:endParaRPr lang="zh-CN" altLang="en-US" sz="2400"/>
                    </a:p>
                  </a:txBody>
                  <a:tcPr anchor="ctr">
                    <a:lnL>
                      <a:noFill/>
                    </a:lnL>
                    <a:lnR>
                      <a:noFill/>
                    </a:lnR>
                    <a:lnT>
                      <a:noFill/>
                    </a:lnT>
                    <a:lnB>
                      <a:noFill/>
                    </a:lnB>
                    <a:lnTlToBr>
                      <a:noFill/>
                    </a:lnTlToBr>
                    <a:lnBlToTr>
                      <a:noFill/>
                    </a:lnBlToTr>
                    <a:noFill/>
                  </a:tcPr>
                </a:tc>
              </a:tr>
            </a:tbl>
          </a:graphicData>
        </a:graphic>
      </p:graphicFrame>
      <p:graphicFrame>
        <p:nvGraphicFramePr>
          <p:cNvPr id="18457" name="表格 18456"/>
          <p:cNvGraphicFramePr/>
          <p:nvPr/>
        </p:nvGraphicFramePr>
        <p:xfrm>
          <a:off x="7878445" y="5597525"/>
          <a:ext cx="2731135" cy="944880"/>
        </p:xfrm>
        <a:graphic>
          <a:graphicData uri="http://schemas.openxmlformats.org/drawingml/2006/table">
            <a:tbl>
              <a:tblPr/>
              <a:tblGrid>
                <a:gridCol w="2731135"/>
              </a:tblGrid>
              <a:tr h="711200">
                <a:tc>
                  <a:txBody>
                    <a:bodyPr/>
                    <a:lstStyle>
                      <a:lvl1pPr marL="342900" lvl="0" indent="-342900" algn="l" defTabSz="914400" eaLnBrk="0" fontAlgn="base" latinLnBrk="0"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
                          <a:schemeClr val="accent2"/>
                        </a:buClr>
                        <a:buSzPct val="85000"/>
                        <a:buFont typeface="Wingdings" panose="05000000000000000000" pitchFamily="2" charset="2"/>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eaLnBrk="1" hangingPunct="1">
                        <a:spcBef>
                          <a:spcPct val="0"/>
                        </a:spcBef>
                        <a:buClrTx/>
                        <a:buSzPct val="75000"/>
                        <a:buNone/>
                      </a:pPr>
                      <a:r>
                        <a:rPr lang="zh-CN" altLang="en-US" sz="2400" b="1"/>
                        <a:t>灭火设备方向</a:t>
                      </a:r>
                      <a:r>
                        <a:rPr lang="zh-CN" altLang="en-US" sz="2400"/>
                        <a:t> </a:t>
                      </a:r>
                      <a:endParaRPr lang="zh-CN" altLang="en-US" sz="2400"/>
                    </a:p>
                    <a:p>
                      <a:pPr marL="0" lvl="0" indent="0" algn="ctr" eaLnBrk="1" hangingPunct="1">
                        <a:spcBef>
                          <a:spcPct val="0"/>
                        </a:spcBef>
                        <a:buClrTx/>
                        <a:buSzPct val="75000"/>
                        <a:buNone/>
                      </a:pPr>
                      <a:r>
                        <a:rPr lang="zh-CN" altLang="en-US" sz="1600"/>
                        <a:t>Fire extinguishing equipment direction</a:t>
                      </a:r>
                      <a:endParaRPr lang="zh-CN" altLang="en-US" sz="1600"/>
                    </a:p>
                  </a:txBody>
                  <a:tcPr anchor="ctr">
                    <a:lnL>
                      <a:noFill/>
                    </a:lnL>
                    <a:lnR>
                      <a:noFill/>
                    </a:lnR>
                    <a:lnT>
                      <a:noFill/>
                    </a:lnT>
                    <a:lnB>
                      <a:noFill/>
                    </a:lnB>
                    <a:lnTlToBr>
                      <a:noFill/>
                    </a:lnTlToBr>
                    <a:lnBlToTr>
                      <a:noFill/>
                    </a:lnBlToTr>
                    <a:noFill/>
                  </a:tcPr>
                </a:tc>
              </a:tr>
            </a:tbl>
          </a:graphicData>
        </a:graphic>
      </p:graphicFrame>
      <p:graphicFrame>
        <p:nvGraphicFramePr>
          <p:cNvPr id="18459" name="表格 18458"/>
          <p:cNvGraphicFramePr/>
          <p:nvPr/>
        </p:nvGraphicFramePr>
        <p:xfrm>
          <a:off x="2927350" y="5597525"/>
          <a:ext cx="5755005" cy="883920"/>
        </p:xfrm>
        <a:graphic>
          <a:graphicData uri="http://schemas.openxmlformats.org/drawingml/2006/table">
            <a:tbl>
              <a:tblPr/>
              <a:tblGrid>
                <a:gridCol w="5755005"/>
              </a:tblGrid>
              <a:tr h="883920">
                <a:tc>
                  <a:txBody>
                    <a:bodyPr/>
                    <a:lstStyle>
                      <a:lvl1pPr marL="342900" lvl="0" indent="-342900" algn="l" defTabSz="914400" eaLnBrk="0" fontAlgn="base" latinLnBrk="0"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
                          <a:schemeClr val="accent2"/>
                        </a:buClr>
                        <a:buSzPct val="85000"/>
                        <a:buFont typeface="Wingdings" panose="05000000000000000000" pitchFamily="2" charset="2"/>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eaLnBrk="1" hangingPunct="1">
                        <a:spcBef>
                          <a:spcPct val="0"/>
                        </a:spcBef>
                        <a:buClrTx/>
                        <a:buSzPct val="75000"/>
                        <a:buNone/>
                      </a:pPr>
                      <a:r>
                        <a:rPr lang="zh-CN" altLang="en-US" sz="2400" b="1"/>
                        <a:t>灭火设备             灭火器</a:t>
                      </a:r>
                      <a:r>
                        <a:rPr lang="zh-CN" altLang="en-US" sz="2400"/>
                        <a:t> </a:t>
                      </a:r>
                      <a:endParaRPr lang="zh-CN" altLang="en-US" sz="2400"/>
                    </a:p>
                    <a:p>
                      <a:pPr marL="0" lvl="0" indent="0" algn="l" eaLnBrk="1" hangingPunct="1">
                        <a:spcBef>
                          <a:spcPct val="0"/>
                        </a:spcBef>
                        <a:buClrTx/>
                        <a:buSzPct val="75000"/>
                        <a:buNone/>
                      </a:pPr>
                      <a:r>
                        <a:rPr lang="zh-CN" altLang="en-US" sz="1600"/>
                        <a:t>           Fire extinguisher equipment   Fire extinguisher </a:t>
                      </a:r>
                      <a:endParaRPr lang="zh-CN" altLang="en-US" sz="1600"/>
                    </a:p>
                  </a:txBody>
                  <a:tcPr anchor="ctr">
                    <a:lnL>
                      <a:noFill/>
                    </a:lnL>
                    <a:lnR>
                      <a:noFill/>
                    </a:lnR>
                    <a:lnT>
                      <a:noFill/>
                    </a:lnT>
                    <a:lnB>
                      <a:noFill/>
                    </a:lnB>
                    <a:lnTlToBr>
                      <a:noFill/>
                    </a:lnTlToBr>
                    <a:lnBlToTr>
                      <a:noFill/>
                    </a:lnBlToTr>
                    <a:noFill/>
                  </a:tcPr>
                </a:tc>
              </a:tr>
            </a:tbl>
          </a:graphicData>
        </a:graphic>
      </p:graphicFrame>
      <p:graphicFrame>
        <p:nvGraphicFramePr>
          <p:cNvPr id="18461" name="表格 18460"/>
          <p:cNvGraphicFramePr/>
          <p:nvPr/>
        </p:nvGraphicFramePr>
        <p:xfrm>
          <a:off x="1466850" y="5658485"/>
          <a:ext cx="2536825" cy="822960"/>
        </p:xfrm>
        <a:graphic>
          <a:graphicData uri="http://schemas.openxmlformats.org/drawingml/2006/table">
            <a:tbl>
              <a:tblPr/>
              <a:tblGrid>
                <a:gridCol w="2536825"/>
              </a:tblGrid>
              <a:tr h="822960">
                <a:tc>
                  <a:txBody>
                    <a:bodyPr/>
                    <a:lstStyle>
                      <a:lvl1pPr marL="342900" lvl="0" indent="-342900" algn="l" defTabSz="914400" eaLnBrk="0" fontAlgn="base" latinLnBrk="0" hangingPunct="0">
                        <a:lnSpc>
                          <a:spcPct val="100000"/>
                        </a:lnSpc>
                        <a:spcBef>
                          <a:spcPct val="20000"/>
                        </a:spcBef>
                        <a:spcAft>
                          <a:spcPct val="0"/>
                        </a:spcAft>
                        <a:buClr>
                          <a:schemeClr val="hlink"/>
                        </a:buClr>
                        <a:buSzPct val="75000"/>
                        <a:buFont typeface="Wingdings" panose="05000000000000000000" pitchFamily="2" charset="2"/>
                        <a:buChar char="v"/>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
                          <a:schemeClr val="accent2"/>
                        </a:buClr>
                        <a:buSzPct val="85000"/>
                        <a:buFont typeface="Wingdings" panose="05000000000000000000" pitchFamily="2" charset="2"/>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
                          <a:schemeClr val="accent2"/>
                        </a:buClr>
                        <a:buSzPct val="90000"/>
                        <a:buFont typeface="Wingdings" panose="05000000000000000000" pitchFamily="2" charset="2"/>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
                          <a:schemeClr val="hlink"/>
                        </a:buClr>
                        <a:buSzPct val="85000"/>
                        <a:buFont typeface="Wingdings" panose="05000000000000000000" pitchFamily="2" charset="2"/>
                        <a:buChar char="v"/>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eaLnBrk="1" hangingPunct="1">
                        <a:spcBef>
                          <a:spcPct val="0"/>
                        </a:spcBef>
                        <a:buClrTx/>
                        <a:buSzPct val="75000"/>
                        <a:buNone/>
                      </a:pPr>
                      <a:r>
                        <a:rPr lang="zh-CN" altLang="en-US" sz="2400" b="1"/>
                        <a:t>发声警报器</a:t>
                      </a:r>
                      <a:r>
                        <a:rPr lang="zh-CN" altLang="en-US" sz="2400"/>
                        <a:t> Sound alarm</a:t>
                      </a:r>
                      <a:endParaRPr lang="zh-CN" altLang="en-US" sz="2400"/>
                    </a:p>
                  </a:txBody>
                  <a:tcPr anchor="ctr">
                    <a:lnL>
                      <a:noFill/>
                    </a:lnL>
                    <a:lnR>
                      <a:noFill/>
                    </a:lnR>
                    <a:lnT>
                      <a:noFill/>
                    </a:lnT>
                    <a:lnB>
                      <a:noFill/>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wipe(up)">
                                      <p:cBhvr>
                                        <p:cTn id="7" dur="3000"/>
                                        <p:tgtEl>
                                          <p:spTgt spid="18434"/>
                                        </p:tgtEl>
                                      </p:cBhvr>
                                    </p:animEffect>
                                  </p:childTnLst>
                                </p:cTn>
                              </p:par>
                            </p:childTnLst>
                          </p:cTn>
                        </p:par>
                        <p:par>
                          <p:cTn id="8" fill="hold">
                            <p:stCondLst>
                              <p:cond delay="3000"/>
                            </p:stCondLst>
                            <p:childTnLst>
                              <p:par>
                                <p:cTn id="9" presetID="55" presetClass="entr" presetSubtype="0" fill="hold" nodeType="afterEffect">
                                  <p:stCondLst>
                                    <p:cond delay="0"/>
                                  </p:stCondLst>
                                  <p:childTnLst>
                                    <p:set>
                                      <p:cBhvr>
                                        <p:cTn id="10" dur="1" fill="hold">
                                          <p:stCondLst>
                                            <p:cond delay="0"/>
                                          </p:stCondLst>
                                        </p:cTn>
                                        <p:tgtEl>
                                          <p:spTgt spid="18443"/>
                                        </p:tgtEl>
                                        <p:attrNameLst>
                                          <p:attrName>style.visibility</p:attrName>
                                        </p:attrNameLst>
                                      </p:cBhvr>
                                      <p:to>
                                        <p:strVal val="visible"/>
                                      </p:to>
                                    </p:set>
                                    <p:anim calcmode="lin" valueType="num">
                                      <p:cBhvr>
                                        <p:cTn id="11" dur="1000" fill="hold"/>
                                        <p:tgtEl>
                                          <p:spTgt spid="18443"/>
                                        </p:tgtEl>
                                        <p:attrNameLst>
                                          <p:attrName>ppt_w</p:attrName>
                                        </p:attrNameLst>
                                      </p:cBhvr>
                                      <p:tavLst>
                                        <p:tav tm="0">
                                          <p:val>
                                            <p:strVal val="#ppt_w*0.70"/>
                                          </p:val>
                                        </p:tav>
                                        <p:tav tm="100000">
                                          <p:val>
                                            <p:strVal val="#ppt_w"/>
                                          </p:val>
                                        </p:tav>
                                      </p:tavLst>
                                    </p:anim>
                                    <p:anim calcmode="lin" valueType="num">
                                      <p:cBhvr>
                                        <p:cTn id="12" dur="1000" fill="hold"/>
                                        <p:tgtEl>
                                          <p:spTgt spid="18443"/>
                                        </p:tgtEl>
                                        <p:attrNameLst>
                                          <p:attrName>ppt_h</p:attrName>
                                        </p:attrNameLst>
                                      </p:cBhvr>
                                      <p:tavLst>
                                        <p:tav tm="0">
                                          <p:val>
                                            <p:strVal val="#ppt_h"/>
                                          </p:val>
                                        </p:tav>
                                        <p:tav tm="100000">
                                          <p:val>
                                            <p:strVal val="#ppt_h"/>
                                          </p:val>
                                        </p:tav>
                                      </p:tavLst>
                                    </p:anim>
                                    <p:animEffect transition="in" filter="fade">
                                      <p:cBhvr>
                                        <p:cTn id="13" dur="1000"/>
                                        <p:tgtEl>
                                          <p:spTgt spid="18443"/>
                                        </p:tgtEl>
                                      </p:cBhvr>
                                    </p:animEffect>
                                  </p:childTnLst>
                                </p:cTn>
                              </p:par>
                            </p:childTnLst>
                          </p:cTn>
                        </p:par>
                        <p:par>
                          <p:cTn id="14" fill="hold">
                            <p:stCondLst>
                              <p:cond delay="4000"/>
                            </p:stCondLst>
                            <p:childTnLst>
                              <p:par>
                                <p:cTn id="15" presetID="2" presetClass="entr" presetSubtype="8" fill="hold" nodeType="afterEffect">
                                  <p:stCondLst>
                                    <p:cond delay="0"/>
                                  </p:stCondLst>
                                  <p:childTnLst>
                                    <p:set>
                                      <p:cBhvr>
                                        <p:cTn id="16" dur="1" fill="hold">
                                          <p:stCondLst>
                                            <p:cond delay="0"/>
                                          </p:stCondLst>
                                        </p:cTn>
                                        <p:tgtEl>
                                          <p:spTgt spid="18440"/>
                                        </p:tgtEl>
                                        <p:attrNameLst>
                                          <p:attrName>style.visibility</p:attrName>
                                        </p:attrNameLst>
                                      </p:cBhvr>
                                      <p:to>
                                        <p:strVal val="visible"/>
                                      </p:to>
                                    </p:set>
                                    <p:anim calcmode="lin" valueType="num">
                                      <p:cBhvr additive="base">
                                        <p:cTn id="17" dur="2000" fill="hold"/>
                                        <p:tgtEl>
                                          <p:spTgt spid="18440"/>
                                        </p:tgtEl>
                                        <p:attrNameLst>
                                          <p:attrName>ppt_x</p:attrName>
                                        </p:attrNameLst>
                                      </p:cBhvr>
                                      <p:tavLst>
                                        <p:tav tm="0">
                                          <p:val>
                                            <p:strVal val="0-#ppt_w/2"/>
                                          </p:val>
                                        </p:tav>
                                        <p:tav tm="100000">
                                          <p:val>
                                            <p:strVal val="#ppt_x"/>
                                          </p:val>
                                        </p:tav>
                                      </p:tavLst>
                                    </p:anim>
                                    <p:anim calcmode="lin" valueType="num">
                                      <p:cBhvr additive="base">
                                        <p:cTn id="18" dur="2000" fill="hold"/>
                                        <p:tgtEl>
                                          <p:spTgt spid="18440"/>
                                        </p:tgtEl>
                                        <p:attrNameLst>
                                          <p:attrName>ppt_y</p:attrName>
                                        </p:attrNameLst>
                                      </p:cBhvr>
                                      <p:tavLst>
                                        <p:tav tm="0">
                                          <p:val>
                                            <p:strVal val="#ppt_y"/>
                                          </p:val>
                                        </p:tav>
                                        <p:tav tm="100000">
                                          <p:val>
                                            <p:strVal val="#ppt_y"/>
                                          </p:val>
                                        </p:tav>
                                      </p:tavLst>
                                    </p:anim>
                                  </p:childTnLst>
                                </p:cTn>
                              </p:par>
                            </p:childTnLst>
                          </p:cTn>
                        </p:par>
                        <p:par>
                          <p:cTn id="19" fill="hold">
                            <p:stCondLst>
                              <p:cond delay="6000"/>
                            </p:stCondLst>
                            <p:childTnLst>
                              <p:par>
                                <p:cTn id="20" presetID="2" presetClass="entr" presetSubtype="8" fill="hold" nodeType="afterEffect">
                                  <p:stCondLst>
                                    <p:cond delay="0"/>
                                  </p:stCondLst>
                                  <p:childTnLst>
                                    <p:set>
                                      <p:cBhvr>
                                        <p:cTn id="21" dur="1" fill="hold">
                                          <p:stCondLst>
                                            <p:cond delay="0"/>
                                          </p:stCondLst>
                                        </p:cTn>
                                        <p:tgtEl>
                                          <p:spTgt spid="18438"/>
                                        </p:tgtEl>
                                        <p:attrNameLst>
                                          <p:attrName>style.visibility</p:attrName>
                                        </p:attrNameLst>
                                      </p:cBhvr>
                                      <p:to>
                                        <p:strVal val="visible"/>
                                      </p:to>
                                    </p:set>
                                    <p:anim calcmode="lin" valueType="num">
                                      <p:cBhvr additive="base">
                                        <p:cTn id="22" dur="2000" fill="hold"/>
                                        <p:tgtEl>
                                          <p:spTgt spid="18438"/>
                                        </p:tgtEl>
                                        <p:attrNameLst>
                                          <p:attrName>ppt_x</p:attrName>
                                        </p:attrNameLst>
                                      </p:cBhvr>
                                      <p:tavLst>
                                        <p:tav tm="0">
                                          <p:val>
                                            <p:strVal val="0-#ppt_w/2"/>
                                          </p:val>
                                        </p:tav>
                                        <p:tav tm="100000">
                                          <p:val>
                                            <p:strVal val="#ppt_x"/>
                                          </p:val>
                                        </p:tav>
                                      </p:tavLst>
                                    </p:anim>
                                    <p:anim calcmode="lin" valueType="num">
                                      <p:cBhvr additive="base">
                                        <p:cTn id="23" dur="2000" fill="hold"/>
                                        <p:tgtEl>
                                          <p:spTgt spid="18438"/>
                                        </p:tgtEl>
                                        <p:attrNameLst>
                                          <p:attrName>ppt_y</p:attrName>
                                        </p:attrNameLst>
                                      </p:cBhvr>
                                      <p:tavLst>
                                        <p:tav tm="0">
                                          <p:val>
                                            <p:strVal val="#ppt_y"/>
                                          </p:val>
                                        </p:tav>
                                        <p:tav tm="100000">
                                          <p:val>
                                            <p:strVal val="#ppt_y"/>
                                          </p:val>
                                        </p:tav>
                                      </p:tavLst>
                                    </p:anim>
                                  </p:childTnLst>
                                </p:cTn>
                              </p:par>
                            </p:childTnLst>
                          </p:cTn>
                        </p:par>
                        <p:par>
                          <p:cTn id="24" fill="hold">
                            <p:stCondLst>
                              <p:cond delay="8000"/>
                            </p:stCondLst>
                            <p:childTnLst>
                              <p:par>
                                <p:cTn id="25" presetID="2" presetClass="entr" presetSubtype="8" fill="hold" nodeType="afterEffect">
                                  <p:stCondLst>
                                    <p:cond delay="0"/>
                                  </p:stCondLst>
                                  <p:childTnLst>
                                    <p:set>
                                      <p:cBhvr>
                                        <p:cTn id="26" dur="1" fill="hold">
                                          <p:stCondLst>
                                            <p:cond delay="0"/>
                                          </p:stCondLst>
                                        </p:cTn>
                                        <p:tgtEl>
                                          <p:spTgt spid="18455"/>
                                        </p:tgtEl>
                                        <p:attrNameLst>
                                          <p:attrName>style.visibility</p:attrName>
                                        </p:attrNameLst>
                                      </p:cBhvr>
                                      <p:to>
                                        <p:strVal val="visible"/>
                                      </p:to>
                                    </p:set>
                                    <p:anim calcmode="lin" valueType="num">
                                      <p:cBhvr additive="base">
                                        <p:cTn id="27" dur="2000" fill="hold"/>
                                        <p:tgtEl>
                                          <p:spTgt spid="18455"/>
                                        </p:tgtEl>
                                        <p:attrNameLst>
                                          <p:attrName>ppt_x</p:attrName>
                                        </p:attrNameLst>
                                      </p:cBhvr>
                                      <p:tavLst>
                                        <p:tav tm="0">
                                          <p:val>
                                            <p:strVal val="0-#ppt_w/2"/>
                                          </p:val>
                                        </p:tav>
                                        <p:tav tm="100000">
                                          <p:val>
                                            <p:strVal val="#ppt_x"/>
                                          </p:val>
                                        </p:tav>
                                      </p:tavLst>
                                    </p:anim>
                                    <p:anim calcmode="lin" valueType="num">
                                      <p:cBhvr additive="base">
                                        <p:cTn id="28" dur="2000" fill="hold"/>
                                        <p:tgtEl>
                                          <p:spTgt spid="18455"/>
                                        </p:tgtEl>
                                        <p:attrNameLst>
                                          <p:attrName>ppt_y</p:attrName>
                                        </p:attrNameLst>
                                      </p:cBhvr>
                                      <p:tavLst>
                                        <p:tav tm="0">
                                          <p:val>
                                            <p:strVal val="#ppt_y"/>
                                          </p:val>
                                        </p:tav>
                                        <p:tav tm="100000">
                                          <p:val>
                                            <p:strVal val="#ppt_y"/>
                                          </p:val>
                                        </p:tav>
                                      </p:tavLst>
                                    </p:anim>
                                  </p:childTnLst>
                                </p:cTn>
                              </p:par>
                            </p:childTnLst>
                          </p:cTn>
                        </p:par>
                        <p:par>
                          <p:cTn id="29" fill="hold">
                            <p:stCondLst>
                              <p:cond delay="10000"/>
                            </p:stCondLst>
                            <p:childTnLst>
                              <p:par>
                                <p:cTn id="30" presetID="2" presetClass="entr" presetSubtype="8" fill="hold" nodeType="afterEffect">
                                  <p:stCondLst>
                                    <p:cond delay="0"/>
                                  </p:stCondLst>
                                  <p:childTnLst>
                                    <p:set>
                                      <p:cBhvr>
                                        <p:cTn id="31" dur="1" fill="hold">
                                          <p:stCondLst>
                                            <p:cond delay="0"/>
                                          </p:stCondLst>
                                        </p:cTn>
                                        <p:tgtEl>
                                          <p:spTgt spid="18461"/>
                                        </p:tgtEl>
                                        <p:attrNameLst>
                                          <p:attrName>style.visibility</p:attrName>
                                        </p:attrNameLst>
                                      </p:cBhvr>
                                      <p:to>
                                        <p:strVal val="visible"/>
                                      </p:to>
                                    </p:set>
                                    <p:anim calcmode="lin" valueType="num">
                                      <p:cBhvr additive="base">
                                        <p:cTn id="32" dur="1000" fill="hold"/>
                                        <p:tgtEl>
                                          <p:spTgt spid="18461"/>
                                        </p:tgtEl>
                                        <p:attrNameLst>
                                          <p:attrName>ppt_x</p:attrName>
                                        </p:attrNameLst>
                                      </p:cBhvr>
                                      <p:tavLst>
                                        <p:tav tm="0">
                                          <p:val>
                                            <p:strVal val="0-#ppt_w/2"/>
                                          </p:val>
                                        </p:tav>
                                        <p:tav tm="100000">
                                          <p:val>
                                            <p:strVal val="#ppt_x"/>
                                          </p:val>
                                        </p:tav>
                                      </p:tavLst>
                                    </p:anim>
                                    <p:anim calcmode="lin" valueType="num">
                                      <p:cBhvr additive="base">
                                        <p:cTn id="33" dur="1000" fill="hold"/>
                                        <p:tgtEl>
                                          <p:spTgt spid="18461"/>
                                        </p:tgtEl>
                                        <p:attrNameLst>
                                          <p:attrName>ppt_y</p:attrName>
                                        </p:attrNameLst>
                                      </p:cBhvr>
                                      <p:tavLst>
                                        <p:tav tm="0">
                                          <p:val>
                                            <p:strVal val="#ppt_y"/>
                                          </p:val>
                                        </p:tav>
                                        <p:tav tm="100000">
                                          <p:val>
                                            <p:strVal val="#ppt_y"/>
                                          </p:val>
                                        </p:tav>
                                      </p:tavLst>
                                    </p:anim>
                                  </p:childTnLst>
                                </p:cTn>
                              </p:par>
                            </p:childTnLst>
                          </p:cTn>
                        </p:par>
                        <p:par>
                          <p:cTn id="34" fill="hold">
                            <p:stCondLst>
                              <p:cond delay="11000"/>
                            </p:stCondLst>
                            <p:childTnLst>
                              <p:par>
                                <p:cTn id="35" presetID="2" presetClass="entr" presetSubtype="8" fill="hold" nodeType="afterEffect">
                                  <p:stCondLst>
                                    <p:cond delay="0"/>
                                  </p:stCondLst>
                                  <p:childTnLst>
                                    <p:set>
                                      <p:cBhvr>
                                        <p:cTn id="36" dur="1" fill="hold">
                                          <p:stCondLst>
                                            <p:cond delay="0"/>
                                          </p:stCondLst>
                                        </p:cTn>
                                        <p:tgtEl>
                                          <p:spTgt spid="18459"/>
                                        </p:tgtEl>
                                        <p:attrNameLst>
                                          <p:attrName>style.visibility</p:attrName>
                                        </p:attrNameLst>
                                      </p:cBhvr>
                                      <p:to>
                                        <p:strVal val="visible"/>
                                      </p:to>
                                    </p:set>
                                    <p:anim calcmode="lin" valueType="num">
                                      <p:cBhvr additive="base">
                                        <p:cTn id="37" dur="1000" fill="hold"/>
                                        <p:tgtEl>
                                          <p:spTgt spid="18459"/>
                                        </p:tgtEl>
                                        <p:attrNameLst>
                                          <p:attrName>ppt_x</p:attrName>
                                        </p:attrNameLst>
                                      </p:cBhvr>
                                      <p:tavLst>
                                        <p:tav tm="0">
                                          <p:val>
                                            <p:strVal val="0-#ppt_w/2"/>
                                          </p:val>
                                        </p:tav>
                                        <p:tav tm="100000">
                                          <p:val>
                                            <p:strVal val="#ppt_x"/>
                                          </p:val>
                                        </p:tav>
                                      </p:tavLst>
                                    </p:anim>
                                    <p:anim calcmode="lin" valueType="num">
                                      <p:cBhvr additive="base">
                                        <p:cTn id="38" dur="1000" fill="hold"/>
                                        <p:tgtEl>
                                          <p:spTgt spid="18459"/>
                                        </p:tgtEl>
                                        <p:attrNameLst>
                                          <p:attrName>ppt_y</p:attrName>
                                        </p:attrNameLst>
                                      </p:cBhvr>
                                      <p:tavLst>
                                        <p:tav tm="0">
                                          <p:val>
                                            <p:strVal val="#ppt_y"/>
                                          </p:val>
                                        </p:tav>
                                        <p:tav tm="100000">
                                          <p:val>
                                            <p:strVal val="#ppt_y"/>
                                          </p:val>
                                        </p:tav>
                                      </p:tavLst>
                                    </p:anim>
                                  </p:childTnLst>
                                </p:cTn>
                              </p:par>
                            </p:childTnLst>
                          </p:cTn>
                        </p:par>
                        <p:par>
                          <p:cTn id="39" fill="hold">
                            <p:stCondLst>
                              <p:cond delay="12000"/>
                            </p:stCondLst>
                            <p:childTnLst>
                              <p:par>
                                <p:cTn id="40" presetID="2" presetClass="entr" presetSubtype="8" fill="hold" nodeType="afterEffect">
                                  <p:stCondLst>
                                    <p:cond delay="0"/>
                                  </p:stCondLst>
                                  <p:childTnLst>
                                    <p:set>
                                      <p:cBhvr>
                                        <p:cTn id="41" dur="1" fill="hold">
                                          <p:stCondLst>
                                            <p:cond delay="0"/>
                                          </p:stCondLst>
                                        </p:cTn>
                                        <p:tgtEl>
                                          <p:spTgt spid="18457"/>
                                        </p:tgtEl>
                                        <p:attrNameLst>
                                          <p:attrName>style.visibility</p:attrName>
                                        </p:attrNameLst>
                                      </p:cBhvr>
                                      <p:to>
                                        <p:strVal val="visible"/>
                                      </p:to>
                                    </p:set>
                                    <p:anim calcmode="lin" valueType="num">
                                      <p:cBhvr additive="base">
                                        <p:cTn id="42" dur="1000" fill="hold"/>
                                        <p:tgtEl>
                                          <p:spTgt spid="18457"/>
                                        </p:tgtEl>
                                        <p:attrNameLst>
                                          <p:attrName>ppt_x</p:attrName>
                                        </p:attrNameLst>
                                      </p:cBhvr>
                                      <p:tavLst>
                                        <p:tav tm="0">
                                          <p:val>
                                            <p:strVal val="0-#ppt_w/2"/>
                                          </p:val>
                                        </p:tav>
                                        <p:tav tm="100000">
                                          <p:val>
                                            <p:strVal val="#ppt_x"/>
                                          </p:val>
                                        </p:tav>
                                      </p:tavLst>
                                    </p:anim>
                                    <p:anim calcmode="lin" valueType="num">
                                      <p:cBhvr additive="base">
                                        <p:cTn id="43" dur="1000" fill="hold"/>
                                        <p:tgtEl>
                                          <p:spTgt spid="1845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p:cNvSpPr>
          <p:nvPr>
            <p:ph type="title"/>
          </p:nvPr>
        </p:nvSpPr>
        <p:spPr>
          <a:xfrm>
            <a:off x="207645" y="509905"/>
            <a:ext cx="10420985" cy="1114425"/>
          </a:xfrm>
        </p:spPr>
        <p:txBody>
          <a:bodyPr vert="horz" wrap="square" anchor="ctr"/>
          <a:lstStyle/>
          <a:p>
            <a:pPr eaLnBrk="1" hangingPunct="1"/>
            <a:r>
              <a:rPr lang="en-US" altLang="zh-CN" b="1"/>
              <a:t>         </a:t>
            </a:r>
            <a:r>
              <a:rPr lang="zh-CN" altLang="en-US" b="1"/>
              <a:t>火灾预防的方法</a:t>
            </a:r>
            <a:r>
              <a:rPr lang="zh-CN" altLang="en-US"/>
              <a:t> </a:t>
            </a:r>
            <a:r>
              <a:rPr lang="zh-CN" altLang="en-US" sz="3200"/>
              <a:t>Method of fire prevention</a:t>
            </a:r>
            <a:endParaRPr lang="zh-CN" altLang="en-US" sz="3200"/>
          </a:p>
        </p:txBody>
      </p:sp>
      <p:sp>
        <p:nvSpPr>
          <p:cNvPr id="19459" name="Rectangle 3"/>
          <p:cNvSpPr>
            <a:spLocks noGrp="1" noRot="1"/>
          </p:cNvSpPr>
          <p:nvPr>
            <p:ph type="body"/>
          </p:nvPr>
        </p:nvSpPr>
        <p:spPr/>
        <p:txBody>
          <a:bodyPr vert="horz" wrap="square" anchor="t"/>
          <a:lstStyle/>
          <a:p>
            <a:pPr eaLnBrk="1" hangingPunct="1">
              <a:lnSpc>
                <a:spcPct val="80000"/>
              </a:lnSpc>
            </a:pPr>
            <a:r>
              <a:rPr lang="en-US" altLang="x-none" sz="2400" dirty="0">
                <a:solidFill>
                  <a:srgbClr val="080808"/>
                </a:solidFill>
              </a:rPr>
              <a:t>1</a:t>
            </a:r>
            <a:r>
              <a:rPr lang="zh-CN" altLang="en-US" sz="2400" dirty="0">
                <a:solidFill>
                  <a:srgbClr val="080808"/>
                </a:solidFill>
              </a:rPr>
              <a:t>、</a:t>
            </a:r>
            <a:r>
              <a:rPr lang="zh-CN" altLang="en-US" sz="2400" b="1" dirty="0">
                <a:solidFill>
                  <a:srgbClr val="FF0000"/>
                </a:solidFill>
              </a:rPr>
              <a:t>不私自接拉临时电线。接拉临时电线极易导致供电线路超负荷，引发火灾；</a:t>
            </a:r>
            <a:r>
              <a:rPr lang="en-US" altLang="x-none" sz="2400" dirty="0">
                <a:solidFill>
                  <a:srgbClr val="080808"/>
                </a:solidFill>
              </a:rPr>
              <a:t>【</a:t>
            </a:r>
            <a:r>
              <a:rPr lang="zh-CN" altLang="en-US" sz="2400" dirty="0">
                <a:solidFill>
                  <a:srgbClr val="080808"/>
                </a:solidFill>
              </a:rPr>
              <a:t>案例</a:t>
            </a:r>
            <a:r>
              <a:rPr lang="en-US" altLang="x-none" sz="2400" dirty="0">
                <a:solidFill>
                  <a:srgbClr val="080808"/>
                </a:solidFill>
              </a:rPr>
              <a:t>2】2005</a:t>
            </a:r>
            <a:r>
              <a:rPr lang="zh-CN" altLang="en-US" sz="2400" dirty="0">
                <a:solidFill>
                  <a:srgbClr val="080808"/>
                </a:solidFill>
              </a:rPr>
              <a:t>年</a:t>
            </a:r>
            <a:r>
              <a:rPr lang="en-US" altLang="x-none" sz="2400" dirty="0">
                <a:solidFill>
                  <a:srgbClr val="080808"/>
                </a:solidFill>
              </a:rPr>
              <a:t>12</a:t>
            </a:r>
            <a:r>
              <a:rPr lang="zh-CN" altLang="en-US" sz="2400" dirty="0">
                <a:solidFill>
                  <a:srgbClr val="080808"/>
                </a:solidFill>
              </a:rPr>
              <a:t>月升升公寓一男生寝室因使用劣质插座，手机充电器长期通电，导致发热，引燃插座下的木板导致火灾。</a:t>
            </a:r>
            <a:endParaRPr lang="zh-CN" altLang="en-US" sz="2400" dirty="0">
              <a:solidFill>
                <a:srgbClr val="080808"/>
              </a:solidFill>
            </a:endParaRPr>
          </a:p>
          <a:p>
            <a:pPr eaLnBrk="1" hangingPunct="1">
              <a:lnSpc>
                <a:spcPct val="80000"/>
              </a:lnSpc>
            </a:pPr>
            <a:r>
              <a:rPr lang="en-US" altLang="x-none" sz="2400" dirty="0"/>
              <a:t>Do not connect or pull temporary wires privately. Connecting or pulling temporary wires can easily cause the power supply line overloaded and cause fire; [Case 2] In December 2005, a fire happened at Shengsheng students dormitory due to the use of inferior outlets, The long-term power supply of the mobile phone charger causes the mobile phone to heat up and ignite the wooden boards under the power outlet and then cause fire.</a:t>
            </a:r>
            <a:endParaRPr lang="en-US" altLang="x-none"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644650" y="592455"/>
            <a:ext cx="8916035" cy="4911725"/>
          </a:xfrm>
          <a:prstGeom prst="rect">
            <a:avLst/>
          </a:prstGeom>
          <a:noFill/>
        </p:spPr>
        <p:txBody>
          <a:bodyPr wrap="square" rtlCol="0">
            <a:spAutoFit/>
          </a:bodyPr>
          <a:lstStyle/>
          <a:p>
            <a:pPr eaLnBrk="1" hangingPunct="1">
              <a:lnSpc>
                <a:spcPct val="80000"/>
              </a:lnSpc>
            </a:pPr>
            <a:r>
              <a:rPr lang="en-US" altLang="x-none" sz="2800" dirty="0">
                <a:solidFill>
                  <a:srgbClr val="080808"/>
                </a:solidFill>
                <a:sym typeface="+mn-ea"/>
              </a:rPr>
              <a:t>2</a:t>
            </a:r>
            <a:r>
              <a:rPr lang="zh-CN" altLang="en-US" sz="2800" dirty="0">
                <a:solidFill>
                  <a:srgbClr val="080808"/>
                </a:solidFill>
                <a:sym typeface="+mn-ea"/>
              </a:rPr>
              <a:t>、 </a:t>
            </a:r>
            <a:r>
              <a:rPr lang="zh-CN" altLang="en-US" sz="2800" b="1" dirty="0">
                <a:solidFill>
                  <a:srgbClr val="FF0000"/>
                </a:solidFill>
                <a:sym typeface="+mn-ea"/>
              </a:rPr>
              <a:t>不在宿舍等公共场所使用电炉、电热器等电热设备，这些电热设备用电功率比较大，易导致供电线路超负荷，引发火灾</a:t>
            </a:r>
            <a:r>
              <a:rPr lang="zh-CN" altLang="en-US" sz="2800" dirty="0">
                <a:solidFill>
                  <a:srgbClr val="080808"/>
                </a:solidFill>
                <a:sym typeface="+mn-ea"/>
              </a:rPr>
              <a:t>；</a:t>
            </a:r>
            <a:r>
              <a:rPr lang="en-US" altLang="x-none" sz="2800" dirty="0">
                <a:solidFill>
                  <a:srgbClr val="080808"/>
                </a:solidFill>
                <a:sym typeface="+mn-ea"/>
              </a:rPr>
              <a:t>【</a:t>
            </a:r>
            <a:r>
              <a:rPr lang="zh-CN" altLang="en-US" sz="2800" dirty="0">
                <a:solidFill>
                  <a:srgbClr val="080808"/>
                </a:solidFill>
                <a:sym typeface="+mn-ea"/>
              </a:rPr>
              <a:t>案例</a:t>
            </a:r>
            <a:r>
              <a:rPr lang="en-US" altLang="x-none" sz="2800" dirty="0">
                <a:solidFill>
                  <a:srgbClr val="080808"/>
                </a:solidFill>
                <a:sym typeface="+mn-ea"/>
              </a:rPr>
              <a:t>3】2002</a:t>
            </a:r>
            <a:r>
              <a:rPr lang="zh-CN" altLang="en-US" sz="2800" dirty="0">
                <a:solidFill>
                  <a:srgbClr val="080808"/>
                </a:solidFill>
                <a:sym typeface="+mn-ea"/>
              </a:rPr>
              <a:t>年</a:t>
            </a:r>
            <a:r>
              <a:rPr lang="en-US" altLang="x-none" sz="2800" dirty="0">
                <a:solidFill>
                  <a:srgbClr val="080808"/>
                </a:solidFill>
                <a:sym typeface="+mn-ea"/>
              </a:rPr>
              <a:t>12</a:t>
            </a:r>
            <a:r>
              <a:rPr lang="zh-CN" altLang="en-US" sz="2800" dirty="0">
                <a:solidFill>
                  <a:srgbClr val="080808"/>
                </a:solidFill>
                <a:sym typeface="+mn-ea"/>
              </a:rPr>
              <a:t>月某天，狮城公寓一男生违章使用“热得快”烧水后外出，引发火灾，损失近千元。</a:t>
            </a:r>
            <a:endParaRPr lang="zh-CN" altLang="en-US" sz="2800" dirty="0">
              <a:solidFill>
                <a:srgbClr val="080808"/>
              </a:solidFill>
              <a:sym typeface="+mn-ea"/>
            </a:endParaRPr>
          </a:p>
          <a:p>
            <a:pPr eaLnBrk="1" hangingPunct="1">
              <a:lnSpc>
                <a:spcPct val="80000"/>
              </a:lnSpc>
            </a:pPr>
            <a:r>
              <a:rPr lang="zh-CN" altLang="en-US" sz="2800" dirty="0">
                <a:solidFill>
                  <a:srgbClr val="080808"/>
                </a:solidFill>
                <a:sym typeface="+mn-ea"/>
              </a:rPr>
              <a:t>2. Do </a:t>
            </a:r>
            <a:r>
              <a:rPr lang="en-US" altLang="zh-CN" sz="2800" dirty="0">
                <a:solidFill>
                  <a:srgbClr val="080808"/>
                </a:solidFill>
                <a:sym typeface="+mn-ea"/>
              </a:rPr>
              <a:t>not use e</a:t>
            </a:r>
            <a:r>
              <a:rPr lang="zh-CN" altLang="en-US" sz="2800" dirty="0">
                <a:solidFill>
                  <a:srgbClr val="080808"/>
                </a:solidFill>
                <a:sym typeface="+mn-ea"/>
              </a:rPr>
              <a:t>lectric heaters, and other electric heating equipment in public places such as dormitories. T</a:t>
            </a:r>
            <a:r>
              <a:rPr lang="en-US" altLang="zh-CN" sz="2800" dirty="0">
                <a:solidFill>
                  <a:srgbClr val="080808"/>
                </a:solidFill>
                <a:sym typeface="+mn-ea"/>
              </a:rPr>
              <a:t>he electric power of t</a:t>
            </a:r>
            <a:r>
              <a:rPr lang="zh-CN" altLang="en-US" sz="2800" dirty="0">
                <a:solidFill>
                  <a:srgbClr val="080808"/>
                </a:solidFill>
                <a:sym typeface="+mn-ea"/>
              </a:rPr>
              <a:t>hese electric heating equipments </a:t>
            </a:r>
            <a:r>
              <a:rPr lang="en-US" altLang="zh-CN" sz="2800" dirty="0">
                <a:solidFill>
                  <a:srgbClr val="080808"/>
                </a:solidFill>
                <a:sym typeface="+mn-ea"/>
              </a:rPr>
              <a:t>are </a:t>
            </a:r>
            <a:r>
              <a:rPr lang="zh-CN" altLang="en-US" sz="2800" dirty="0">
                <a:solidFill>
                  <a:srgbClr val="080808"/>
                </a:solidFill>
                <a:sym typeface="+mn-ea"/>
              </a:rPr>
              <a:t>large</a:t>
            </a:r>
            <a:r>
              <a:rPr lang="en-US" altLang="zh-CN" sz="2800" dirty="0">
                <a:solidFill>
                  <a:srgbClr val="080808"/>
                </a:solidFill>
                <a:sym typeface="+mn-ea"/>
              </a:rPr>
              <a:t>,</a:t>
            </a:r>
            <a:r>
              <a:rPr lang="zh-CN" altLang="en-US" sz="2800" dirty="0">
                <a:solidFill>
                  <a:srgbClr val="080808"/>
                </a:solidFill>
                <a:sym typeface="+mn-ea"/>
              </a:rPr>
              <a:t> which can easily lead to overload of the power supply lines and cause fires; [Case 3] One day in December 2002, </a:t>
            </a:r>
            <a:r>
              <a:rPr lang="en-US" altLang="zh-CN" sz="2800" dirty="0">
                <a:solidFill>
                  <a:srgbClr val="080808"/>
                </a:solidFill>
                <a:sym typeface="+mn-ea"/>
              </a:rPr>
              <a:t>a student at </a:t>
            </a:r>
            <a:r>
              <a:rPr lang="zh-CN" altLang="en-US" sz="2800" dirty="0">
                <a:solidFill>
                  <a:srgbClr val="080808"/>
                </a:solidFill>
                <a:sym typeface="+mn-ea"/>
              </a:rPr>
              <a:t>Shicheng Apartment  use "hotter" water </a:t>
            </a:r>
            <a:r>
              <a:rPr lang="en-US" altLang="zh-CN" sz="2800" dirty="0">
                <a:solidFill>
                  <a:srgbClr val="080808"/>
                </a:solidFill>
                <a:sym typeface="+mn-ea"/>
              </a:rPr>
              <a:t>illegally </a:t>
            </a:r>
            <a:r>
              <a:rPr lang="zh-CN" altLang="en-US" sz="2800" dirty="0">
                <a:solidFill>
                  <a:srgbClr val="080808"/>
                </a:solidFill>
                <a:sym typeface="+mn-ea"/>
              </a:rPr>
              <a:t>after going out, causing a fire, the loss of </a:t>
            </a:r>
            <a:r>
              <a:rPr lang="en-US" altLang="zh-CN" sz="2800" dirty="0">
                <a:solidFill>
                  <a:srgbClr val="080808"/>
                </a:solidFill>
                <a:sym typeface="+mn-ea"/>
              </a:rPr>
              <a:t>that fire </a:t>
            </a:r>
            <a:r>
              <a:rPr lang="zh-CN" altLang="en-US" sz="2800" dirty="0">
                <a:solidFill>
                  <a:srgbClr val="080808"/>
                </a:solidFill>
                <a:sym typeface="+mn-ea"/>
              </a:rPr>
              <a:t>nearly 1,000 yuan.</a:t>
            </a:r>
            <a:endParaRPr lang="zh-CN" altLang="en-US" sz="2800" dirty="0">
              <a:solidFill>
                <a:srgbClr val="080808"/>
              </a:solidFill>
              <a:sym typeface="+mn-ea"/>
            </a:endParaRPr>
          </a:p>
          <a:p>
            <a:pPr eaLnBrk="1" hangingPunct="1">
              <a:lnSpc>
                <a:spcPct val="80000"/>
              </a:lnSpc>
            </a:pPr>
            <a:endParaRPr lang="zh-CN" altLang="en-US" sz="2800" dirty="0">
              <a:solidFill>
                <a:srgbClr val="080808"/>
              </a:solidFill>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custDataLst>
              <p:tags r:id="rId1"/>
            </p:custDataLst>
          </p:nvPr>
        </p:nvSpPr>
        <p:spPr>
          <a:xfrm>
            <a:off x="1607185" y="575310"/>
            <a:ext cx="8976995" cy="5186680"/>
          </a:xfrm>
        </p:spPr>
        <p:txBody>
          <a:bodyPr/>
          <a:lstStyle/>
          <a:p>
            <a:pPr algn="l" eaLnBrk="1" hangingPunct="1">
              <a:lnSpc>
                <a:spcPct val="80000"/>
              </a:lnSpc>
            </a:pPr>
            <a:r>
              <a:rPr lang="zh-CN" altLang="en-US" sz="2800" dirty="0">
                <a:solidFill>
                  <a:srgbClr val="080808"/>
                </a:solidFill>
                <a:sym typeface="+mn-ea"/>
              </a:rPr>
              <a:t>   </a:t>
            </a:r>
            <a:r>
              <a:rPr lang="en-US" altLang="x-none" sz="2800" dirty="0">
                <a:solidFill>
                  <a:srgbClr val="080808"/>
                </a:solidFill>
                <a:sym typeface="+mn-ea"/>
              </a:rPr>
              <a:t>3 </a:t>
            </a:r>
            <a:r>
              <a:rPr lang="zh-CN" altLang="en-US" sz="2800" dirty="0">
                <a:solidFill>
                  <a:srgbClr val="080808"/>
                </a:solidFill>
                <a:sym typeface="+mn-ea"/>
              </a:rPr>
              <a:t>、</a:t>
            </a:r>
            <a:r>
              <a:rPr lang="zh-CN" altLang="en-US" sz="2800" b="1" dirty="0">
                <a:solidFill>
                  <a:srgbClr val="FF0000"/>
                </a:solidFill>
                <a:sym typeface="+mn-ea"/>
              </a:rPr>
              <a:t>不在宿舍等公共场所使用煤气炉、酒精炉等灶具</a:t>
            </a:r>
            <a:r>
              <a:rPr lang="zh-CN" altLang="en-US" sz="2800" b="1" dirty="0">
                <a:solidFill>
                  <a:srgbClr val="080808"/>
                </a:solidFill>
                <a:sym typeface="+mn-ea"/>
              </a:rPr>
              <a:t>。</a:t>
            </a:r>
            <a:r>
              <a:rPr lang="zh-CN" altLang="en-US" sz="2800" dirty="0">
                <a:solidFill>
                  <a:srgbClr val="080808"/>
                </a:solidFill>
                <a:sym typeface="+mn-ea"/>
              </a:rPr>
              <a:t>因为宿舍的地方较小，可燃物品较多，稍有疏忽将酿成火灾； </a:t>
            </a:r>
            <a:endParaRPr lang="zh-CN" altLang="en-US" sz="2800" dirty="0">
              <a:solidFill>
                <a:srgbClr val="080808"/>
              </a:solidFill>
            </a:endParaRPr>
          </a:p>
          <a:p>
            <a:pPr algn="l" eaLnBrk="1" hangingPunct="1">
              <a:lnSpc>
                <a:spcPct val="80000"/>
              </a:lnSpc>
            </a:pPr>
            <a:r>
              <a:rPr lang="zh-CN" altLang="en-US" sz="2800" dirty="0">
                <a:solidFill>
                  <a:srgbClr val="080808"/>
                </a:solidFill>
                <a:sym typeface="+mn-ea"/>
              </a:rPr>
              <a:t> </a:t>
            </a:r>
            <a:r>
              <a:rPr lang="en-US" altLang="x-none" sz="2800" dirty="0">
                <a:solidFill>
                  <a:srgbClr val="080808"/>
                </a:solidFill>
                <a:sym typeface="+mn-ea"/>
              </a:rPr>
              <a:t>4 </a:t>
            </a:r>
            <a:r>
              <a:rPr lang="zh-CN" altLang="en-US" sz="2800" dirty="0">
                <a:solidFill>
                  <a:srgbClr val="080808"/>
                </a:solidFill>
                <a:sym typeface="+mn-ea"/>
              </a:rPr>
              <a:t>、</a:t>
            </a:r>
            <a:r>
              <a:rPr lang="zh-CN" altLang="en-US" sz="2800" b="1" dirty="0">
                <a:solidFill>
                  <a:srgbClr val="FF0000"/>
                </a:solidFill>
                <a:sym typeface="+mn-ea"/>
              </a:rPr>
              <a:t>不在宿舍点蜡看书。</a:t>
            </a:r>
            <a:r>
              <a:rPr lang="zh-CN" altLang="en-US" sz="2800" dirty="0">
                <a:solidFill>
                  <a:srgbClr val="080808"/>
                </a:solidFill>
                <a:sym typeface="+mn-ea"/>
              </a:rPr>
              <a:t>宿舍熄灯时间已经较晚，如再点蜡看书疲乏睡着，蜡烛易引燃蚊帐等可燃物，酿成火灾； </a:t>
            </a:r>
            <a:endParaRPr lang="zh-CN" altLang="en-US" sz="2800" dirty="0" smtClean="0">
              <a:solidFill>
                <a:schemeClr val="tx1"/>
              </a:solidFill>
            </a:endParaRPr>
          </a:p>
          <a:p>
            <a:pPr algn="l" eaLnBrk="1" hangingPunct="1">
              <a:lnSpc>
                <a:spcPct val="80000"/>
              </a:lnSpc>
            </a:pPr>
            <a:r>
              <a:rPr lang="zh-CN" altLang="en-US" sz="2800" dirty="0">
                <a:solidFill>
                  <a:srgbClr val="080808"/>
                </a:solidFill>
                <a:sym typeface="+mn-ea"/>
              </a:rPr>
              <a:t>3, </a:t>
            </a:r>
            <a:r>
              <a:rPr lang="en-US" altLang="zh-CN" sz="2800" dirty="0">
                <a:solidFill>
                  <a:srgbClr val="080808"/>
                </a:solidFill>
                <a:sym typeface="+mn-ea"/>
              </a:rPr>
              <a:t>Do </a:t>
            </a:r>
            <a:r>
              <a:rPr lang="zh-CN" altLang="en-US" sz="2800" dirty="0">
                <a:solidFill>
                  <a:srgbClr val="080808"/>
                </a:solidFill>
                <a:sym typeface="+mn-ea"/>
              </a:rPr>
              <a:t>not use gas stoves, alcohol stoves and other stoves in public places such as dormitories. Because of the small size of dormitories and the high number of combustibles, a slight oversight will lead to fire;</a:t>
            </a:r>
            <a:endParaRPr lang="zh-CN" altLang="en-US" sz="2800" dirty="0">
              <a:solidFill>
                <a:srgbClr val="080808"/>
              </a:solidFill>
            </a:endParaRPr>
          </a:p>
          <a:p>
            <a:pPr algn="l" eaLnBrk="1" hangingPunct="1">
              <a:lnSpc>
                <a:spcPct val="80000"/>
              </a:lnSpc>
            </a:pPr>
            <a:r>
              <a:rPr lang="zh-CN" altLang="en-US" sz="2800" dirty="0">
                <a:solidFill>
                  <a:srgbClr val="080808"/>
                </a:solidFill>
                <a:sym typeface="+mn-ea"/>
              </a:rPr>
              <a:t>  4, </a:t>
            </a:r>
            <a:r>
              <a:rPr lang="en-US" altLang="zh-CN" sz="2800" dirty="0">
                <a:solidFill>
                  <a:srgbClr val="080808"/>
                </a:solidFill>
                <a:sym typeface="+mn-ea"/>
              </a:rPr>
              <a:t>Do</a:t>
            </a:r>
            <a:r>
              <a:rPr lang="zh-CN" altLang="en-US" sz="2800" dirty="0">
                <a:solidFill>
                  <a:srgbClr val="080808"/>
                </a:solidFill>
                <a:sym typeface="+mn-ea"/>
              </a:rPr>
              <a:t> not read books in the dormitory </a:t>
            </a:r>
            <a:r>
              <a:rPr lang="en-US" altLang="zh-CN" sz="2800" dirty="0">
                <a:solidFill>
                  <a:srgbClr val="080808"/>
                </a:solidFill>
                <a:sym typeface="+mn-ea"/>
              </a:rPr>
              <a:t>with</a:t>
            </a:r>
            <a:r>
              <a:rPr lang="zh-CN" altLang="en-US" sz="2800" dirty="0">
                <a:solidFill>
                  <a:srgbClr val="080808"/>
                </a:solidFill>
                <a:sym typeface="+mn-ea"/>
              </a:rPr>
              <a:t> wax. The dormitory has been turned off </a:t>
            </a:r>
            <a:r>
              <a:rPr lang="en-US" altLang="zh-CN" sz="2800" dirty="0">
                <a:solidFill>
                  <a:srgbClr val="080808"/>
                </a:solidFill>
                <a:sym typeface="+mn-ea"/>
              </a:rPr>
              <a:t>late.</a:t>
            </a:r>
            <a:r>
              <a:rPr lang="zh-CN" altLang="en-US" sz="2800" dirty="0">
                <a:solidFill>
                  <a:srgbClr val="080808"/>
                </a:solidFill>
                <a:sym typeface="+mn-ea"/>
              </a:rPr>
              <a:t> If you read the book again and you are tired and fall asleep, the candles can easily ignite the combustibles such as mosquito nets, causing a fire.</a:t>
            </a:r>
            <a:endParaRPr lang="zh-CN" altLang="en-US" sz="2800" dirty="0">
              <a:solidFill>
                <a:srgbClr val="080808"/>
              </a:solidFill>
            </a:endParaRPr>
          </a:p>
          <a:p>
            <a:pPr algn="l" eaLnBrk="1" hangingPunct="1">
              <a:lnSpc>
                <a:spcPct val="80000"/>
              </a:lnSpc>
            </a:pPr>
            <a:endParaRPr lang="zh-CN" altLang="en-US" sz="2800" dirty="0" smtClean="0">
              <a:solidFill>
                <a:schemeClr val="tx1"/>
              </a:solidFill>
            </a:endParaRPr>
          </a:p>
        </p:txBody>
      </p:sp>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p:cNvSpPr>
          <p:nvPr>
            <p:ph type="title"/>
          </p:nvPr>
        </p:nvSpPr>
        <p:spPr>
          <a:xfrm>
            <a:off x="1514475" y="376238"/>
            <a:ext cx="4773613" cy="1143000"/>
          </a:xfrm>
        </p:spPr>
        <p:txBody>
          <a:bodyPr vert="horz" wrap="square" anchor="ctr"/>
          <a:lstStyle/>
          <a:p>
            <a:pPr eaLnBrk="1" hangingPunct="1"/>
            <a:r>
              <a:rPr lang="zh-CN" altLang="en-US"/>
              <a:t>火灾预防的方法</a:t>
            </a:r>
            <a:endParaRPr lang="zh-CN" altLang="en-US"/>
          </a:p>
        </p:txBody>
      </p:sp>
      <p:sp>
        <p:nvSpPr>
          <p:cNvPr id="20483" name="Rectangle 3"/>
          <p:cNvSpPr>
            <a:spLocks noGrp="1" noRot="1"/>
          </p:cNvSpPr>
          <p:nvPr>
            <p:ph type="body"/>
          </p:nvPr>
        </p:nvSpPr>
        <p:spPr>
          <a:xfrm>
            <a:off x="1514475" y="1331278"/>
            <a:ext cx="8540750" cy="4194175"/>
          </a:xfrm>
          <a:ln w="9525">
            <a:noFill/>
          </a:ln>
        </p:spPr>
        <p:txBody>
          <a:bodyPr vert="horz" wrap="square" anchor="t"/>
          <a:lstStyle/>
          <a:p>
            <a:pPr eaLnBrk="1" hangingPunct="1"/>
            <a:r>
              <a:rPr lang="en-US" altLang="x-none" sz="2800" dirty="0"/>
              <a:t> </a:t>
            </a:r>
            <a:r>
              <a:rPr lang="en-US" altLang="x-none" sz="2400" b="1" dirty="0">
                <a:solidFill>
                  <a:srgbClr val="080808"/>
                </a:solidFill>
              </a:rPr>
              <a:t>5 </a:t>
            </a:r>
            <a:r>
              <a:rPr lang="zh-CN" altLang="en-US" sz="2400" b="1" dirty="0">
                <a:solidFill>
                  <a:srgbClr val="080808"/>
                </a:solidFill>
              </a:rPr>
              <a:t>、</a:t>
            </a:r>
            <a:r>
              <a:rPr lang="zh-CN" altLang="en-US" sz="2400" b="1" dirty="0">
                <a:solidFill>
                  <a:srgbClr val="C00000"/>
                </a:solidFill>
              </a:rPr>
              <a:t>不卧床吸烟、乱扔烟头、火柴梗</a:t>
            </a:r>
            <a:r>
              <a:rPr lang="zh-CN" altLang="en-US" sz="2400" b="1" dirty="0">
                <a:solidFill>
                  <a:srgbClr val="080808"/>
                </a:solidFill>
              </a:rPr>
              <a:t>。</a:t>
            </a:r>
            <a:r>
              <a:rPr lang="zh-CN" altLang="en-US" sz="2400" dirty="0">
                <a:solidFill>
                  <a:srgbClr val="080808"/>
                </a:solidFill>
              </a:rPr>
              <a:t>人躺在床上很容易入睡，未熄的烟头或火柴梗掉在被褥等可燃物上，容易造成火灾； </a:t>
            </a:r>
            <a:endParaRPr lang="zh-CN" altLang="en-US" sz="2400" dirty="0">
              <a:solidFill>
                <a:srgbClr val="080808"/>
              </a:solidFill>
            </a:endParaRPr>
          </a:p>
          <a:p>
            <a:pPr eaLnBrk="1" hangingPunct="1"/>
            <a:r>
              <a:rPr lang="en-US" altLang="x-none" sz="2400" b="1" dirty="0">
                <a:solidFill>
                  <a:srgbClr val="080808"/>
                </a:solidFill>
              </a:rPr>
              <a:t>6 </a:t>
            </a:r>
            <a:r>
              <a:rPr lang="zh-CN" altLang="en-US" sz="2400" b="1" dirty="0">
                <a:solidFill>
                  <a:srgbClr val="080808"/>
                </a:solidFill>
              </a:rPr>
              <a:t>、</a:t>
            </a:r>
            <a:r>
              <a:rPr lang="zh-CN" altLang="en-US" sz="2400" b="1" dirty="0">
                <a:solidFill>
                  <a:srgbClr val="C00000"/>
                </a:solidFill>
              </a:rPr>
              <a:t>不乱焚烧杂物。</a:t>
            </a:r>
            <a:r>
              <a:rPr lang="zh-CN" altLang="en-US" sz="2400" dirty="0">
                <a:solidFill>
                  <a:srgbClr val="080808"/>
                </a:solidFill>
              </a:rPr>
              <a:t>焚烧杂物中遗留火种或失去控制时，容易造成火灾； </a:t>
            </a:r>
            <a:endParaRPr lang="zh-CN" altLang="en-US" sz="2400" dirty="0">
              <a:solidFill>
                <a:srgbClr val="080808"/>
              </a:solidFill>
            </a:endParaRPr>
          </a:p>
          <a:p>
            <a:pPr marL="0" indent="0" eaLnBrk="1" hangingPunct="1">
              <a:buNone/>
            </a:pPr>
            <a:r>
              <a:rPr lang="zh-CN" altLang="en-US" sz="2400" dirty="0">
                <a:solidFill>
                  <a:srgbClr val="080808"/>
                </a:solidFill>
              </a:rPr>
              <a:t>5, </a:t>
            </a:r>
            <a:r>
              <a:rPr lang="en-US" altLang="zh-CN" sz="2400" dirty="0">
                <a:solidFill>
                  <a:srgbClr val="080808"/>
                </a:solidFill>
              </a:rPr>
              <a:t>Do not</a:t>
            </a:r>
            <a:r>
              <a:rPr lang="zh-CN" altLang="en-US" sz="2400" dirty="0">
                <a:solidFill>
                  <a:srgbClr val="080808"/>
                </a:solidFill>
              </a:rPr>
              <a:t> smok</a:t>
            </a:r>
            <a:r>
              <a:rPr lang="en-US" altLang="zh-CN" sz="2400" dirty="0">
                <a:solidFill>
                  <a:srgbClr val="080808"/>
                </a:solidFill>
              </a:rPr>
              <a:t>e lying on the bed</a:t>
            </a:r>
            <a:r>
              <a:rPr lang="zh-CN" altLang="en-US" sz="2400" dirty="0">
                <a:solidFill>
                  <a:srgbClr val="080808"/>
                </a:solidFill>
              </a:rPr>
              <a:t>, </a:t>
            </a:r>
            <a:r>
              <a:rPr lang="en-US" altLang="zh-CN" sz="2400" dirty="0">
                <a:solidFill>
                  <a:srgbClr val="080808"/>
                </a:solidFill>
              </a:rPr>
              <a:t>do not throwing </a:t>
            </a:r>
            <a:r>
              <a:rPr lang="zh-CN" altLang="en-US" sz="2400" dirty="0">
                <a:solidFill>
                  <a:srgbClr val="080808"/>
                </a:solidFill>
              </a:rPr>
              <a:t>cigarette butts, matchsticks. It is easy for a person to fall asleep while lying </a:t>
            </a:r>
            <a:r>
              <a:rPr lang="en-US" altLang="zh-CN" sz="2400" dirty="0">
                <a:solidFill>
                  <a:srgbClr val="080808"/>
                </a:solidFill>
              </a:rPr>
              <a:t>on the </a:t>
            </a:r>
            <a:r>
              <a:rPr lang="zh-CN" altLang="en-US" sz="2400" dirty="0">
                <a:solidFill>
                  <a:srgbClr val="080808"/>
                </a:solidFill>
              </a:rPr>
              <a:t>bed. Unburned cigarette butts or matchsticks fall on flammable materials such as bedding, which can easily cause fire.</a:t>
            </a:r>
            <a:endParaRPr lang="zh-CN" altLang="en-US" sz="2400" dirty="0">
              <a:solidFill>
                <a:srgbClr val="080808"/>
              </a:solidFill>
            </a:endParaRPr>
          </a:p>
          <a:p>
            <a:pPr marL="0" indent="0" eaLnBrk="1" hangingPunct="1">
              <a:buNone/>
            </a:pPr>
            <a:r>
              <a:rPr lang="zh-CN" altLang="en-US" sz="2400" dirty="0">
                <a:solidFill>
                  <a:srgbClr val="080808"/>
                </a:solidFill>
              </a:rPr>
              <a:t>6, do not litter debris. When a fire is left behind in the burning of trash or when it is out of control, it is </a:t>
            </a:r>
            <a:r>
              <a:rPr lang="en-US" altLang="zh-CN" sz="2400" dirty="0">
                <a:solidFill>
                  <a:srgbClr val="080808"/>
                </a:solidFill>
              </a:rPr>
              <a:t>easily</a:t>
            </a:r>
            <a:r>
              <a:rPr lang="zh-CN" altLang="en-US" sz="2400" dirty="0">
                <a:solidFill>
                  <a:srgbClr val="080808"/>
                </a:solidFill>
              </a:rPr>
              <a:t> cause a fire;</a:t>
            </a:r>
            <a:endParaRPr lang="zh-CN" altLang="en-US" sz="2400" dirty="0">
              <a:solidFill>
                <a:srgbClr val="080808"/>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custDataLst>
              <p:tags r:id="rId1"/>
            </p:custDataLst>
          </p:nvPr>
        </p:nvSpPr>
        <p:spPr/>
        <p:txBody>
          <a:bodyPr/>
          <a:lstStyle/>
          <a:p>
            <a:pPr algn="ctr"/>
            <a:r>
              <a:rPr lang="zh-CN" altLang="en-US" dirty="0" smtClean="0">
                <a:solidFill>
                  <a:schemeClr val="tx1"/>
                </a:solidFill>
              </a:rPr>
              <a:t>请在此处添加副标题</a:t>
            </a:r>
            <a:endParaRPr lang="zh-CN" altLang="en-US" dirty="0" smtClean="0">
              <a:solidFill>
                <a:schemeClr val="tx1"/>
              </a:solidFill>
            </a:endParaRPr>
          </a:p>
        </p:txBody>
      </p:sp>
      <p:sp>
        <p:nvSpPr>
          <p:cNvPr id="20483" name="Rectangle 3"/>
          <p:cNvSpPr>
            <a:spLocks noGrp="1" noRot="1"/>
          </p:cNvSpPr>
          <p:nvPr>
            <p:ph type="body"/>
          </p:nvPr>
        </p:nvSpPr>
        <p:spPr>
          <a:xfrm>
            <a:off x="1576070" y="89218"/>
            <a:ext cx="8540750" cy="4194175"/>
          </a:xfrm>
          <a:ln w="9525">
            <a:noFill/>
          </a:ln>
        </p:spPr>
        <p:txBody>
          <a:bodyPr vert="horz" wrap="square" anchor="t"/>
          <a:lstStyle/>
          <a:p>
            <a:pPr marL="0" indent="0" eaLnBrk="1" hangingPunct="1">
              <a:buNone/>
            </a:pPr>
            <a:endParaRPr lang="zh-CN" altLang="en-US" sz="2400" dirty="0">
              <a:solidFill>
                <a:srgbClr val="080808"/>
              </a:solidFill>
            </a:endParaRPr>
          </a:p>
          <a:p>
            <a:pPr eaLnBrk="1" hangingPunct="1"/>
            <a:r>
              <a:rPr lang="en-US" altLang="x-none" sz="2400" b="1" dirty="0">
                <a:solidFill>
                  <a:srgbClr val="080808"/>
                </a:solidFill>
              </a:rPr>
              <a:t>7 </a:t>
            </a:r>
            <a:r>
              <a:rPr lang="zh-CN" altLang="en-US" sz="2400" b="1" dirty="0">
                <a:solidFill>
                  <a:srgbClr val="080808"/>
                </a:solidFill>
              </a:rPr>
              <a:t>、</a:t>
            </a:r>
            <a:r>
              <a:rPr lang="zh-CN" altLang="en-US" sz="2400" b="1" dirty="0">
                <a:solidFill>
                  <a:srgbClr val="C00000"/>
                </a:solidFill>
              </a:rPr>
              <a:t>不将台灯靠近可燃物</a:t>
            </a:r>
            <a:r>
              <a:rPr lang="zh-CN" altLang="en-US" sz="2400" b="1" dirty="0">
                <a:solidFill>
                  <a:srgbClr val="080808"/>
                </a:solidFill>
              </a:rPr>
              <a:t>。</a:t>
            </a:r>
            <a:r>
              <a:rPr lang="zh-CN" altLang="en-US" sz="2400" dirty="0">
                <a:solidFill>
                  <a:srgbClr val="080808"/>
                </a:solidFill>
              </a:rPr>
              <a:t>台灯点燃时间过长，灯头发热靠近可燃物，易发生火灾； </a:t>
            </a:r>
            <a:endParaRPr lang="zh-CN" altLang="en-US" sz="2400" dirty="0">
              <a:solidFill>
                <a:srgbClr val="080808"/>
              </a:solidFill>
            </a:endParaRPr>
          </a:p>
          <a:p>
            <a:pPr eaLnBrk="1" hangingPunct="1"/>
            <a:r>
              <a:rPr lang="en-US" altLang="x-none" sz="2400" b="1" dirty="0">
                <a:solidFill>
                  <a:srgbClr val="080808"/>
                </a:solidFill>
              </a:rPr>
              <a:t>8 </a:t>
            </a:r>
            <a:r>
              <a:rPr lang="zh-CN" altLang="en-US" sz="2400" b="1" dirty="0">
                <a:solidFill>
                  <a:srgbClr val="080808"/>
                </a:solidFill>
              </a:rPr>
              <a:t>、</a:t>
            </a:r>
            <a:r>
              <a:rPr lang="zh-CN" altLang="en-US" sz="2400" b="1" dirty="0">
                <a:solidFill>
                  <a:srgbClr val="C00000"/>
                </a:solidFill>
              </a:rPr>
              <a:t>不要购买使用劣质电器产品，注意做到人走断电。</a:t>
            </a:r>
            <a:r>
              <a:rPr lang="zh-CN" altLang="en-US" sz="2400" dirty="0">
                <a:solidFill>
                  <a:srgbClr val="080808"/>
                </a:solidFill>
              </a:rPr>
              <a:t>人离开房间要关掉电器开关，拔下电源插头，确保电器彻底切断电源。 </a:t>
            </a:r>
            <a:endParaRPr lang="zh-CN" altLang="en-US" sz="2400" dirty="0">
              <a:solidFill>
                <a:srgbClr val="080808"/>
              </a:solidFill>
            </a:endParaRPr>
          </a:p>
          <a:p>
            <a:pPr eaLnBrk="1" hangingPunct="1"/>
            <a:r>
              <a:rPr lang="zh-CN" altLang="en-US" sz="2400" dirty="0">
                <a:solidFill>
                  <a:srgbClr val="080808"/>
                </a:solidFill>
              </a:rPr>
              <a:t>7. Do not place the lamp near the combustibles. </a:t>
            </a:r>
            <a:r>
              <a:rPr lang="en-US" altLang="zh-CN" sz="2400" dirty="0">
                <a:solidFill>
                  <a:srgbClr val="080808"/>
                </a:solidFill>
              </a:rPr>
              <a:t>When t</a:t>
            </a:r>
            <a:r>
              <a:rPr lang="zh-CN" altLang="en-US" sz="2400" dirty="0">
                <a:solidFill>
                  <a:srgbClr val="080808"/>
                </a:solidFill>
              </a:rPr>
              <a:t>he lamp light </a:t>
            </a:r>
            <a:r>
              <a:rPr lang="en-US" altLang="zh-CN" sz="2400" dirty="0">
                <a:solidFill>
                  <a:srgbClr val="080808"/>
                </a:solidFill>
              </a:rPr>
              <a:t>f</a:t>
            </a:r>
            <a:r>
              <a:rPr lang="zh-CN" altLang="en-US" sz="2400" dirty="0">
                <a:solidFill>
                  <a:srgbClr val="080808"/>
                </a:solidFill>
              </a:rPr>
              <a:t>or a long time</a:t>
            </a:r>
            <a:r>
              <a:rPr lang="en-US" altLang="zh-CN" sz="2400" dirty="0">
                <a:solidFill>
                  <a:srgbClr val="080808"/>
                </a:solidFill>
              </a:rPr>
              <a:t>, the top of the lamp will heat especially when it</a:t>
            </a:r>
            <a:r>
              <a:rPr lang="zh-CN" altLang="en-US" sz="2400" dirty="0">
                <a:solidFill>
                  <a:srgbClr val="080808"/>
                </a:solidFill>
              </a:rPr>
              <a:t> </a:t>
            </a:r>
            <a:r>
              <a:rPr lang="en-US" altLang="zh-CN" sz="2400" dirty="0">
                <a:solidFill>
                  <a:srgbClr val="080808"/>
                </a:solidFill>
              </a:rPr>
              <a:t>cl</a:t>
            </a:r>
            <a:r>
              <a:rPr lang="zh-CN" altLang="en-US" sz="2400" dirty="0">
                <a:solidFill>
                  <a:srgbClr val="080808"/>
                </a:solidFill>
              </a:rPr>
              <a:t>ose to the combustible material and it </a:t>
            </a:r>
            <a:r>
              <a:rPr lang="en-US" altLang="zh-CN" sz="2400" dirty="0">
                <a:solidFill>
                  <a:srgbClr val="080808"/>
                </a:solidFill>
              </a:rPr>
              <a:t>will be easily to cause a fir</a:t>
            </a:r>
            <a:r>
              <a:rPr lang="zh-CN" altLang="en-US" sz="2400" dirty="0">
                <a:solidFill>
                  <a:srgbClr val="080808"/>
                </a:solidFill>
              </a:rPr>
              <a:t>e.</a:t>
            </a:r>
            <a:endParaRPr lang="zh-CN" altLang="en-US" sz="2400" dirty="0">
              <a:solidFill>
                <a:srgbClr val="080808"/>
              </a:solidFill>
            </a:endParaRPr>
          </a:p>
          <a:p>
            <a:pPr eaLnBrk="1" hangingPunct="1"/>
            <a:r>
              <a:rPr lang="zh-CN" altLang="en-US" sz="2400" dirty="0">
                <a:solidFill>
                  <a:srgbClr val="080808"/>
                </a:solidFill>
              </a:rPr>
              <a:t>8</a:t>
            </a:r>
            <a:r>
              <a:rPr lang="en-US" altLang="zh-CN" sz="2400" dirty="0">
                <a:solidFill>
                  <a:srgbClr val="080808"/>
                </a:solidFill>
              </a:rPr>
              <a:t>. Do</a:t>
            </a:r>
            <a:r>
              <a:rPr lang="zh-CN" altLang="en-US" sz="2400" dirty="0">
                <a:solidFill>
                  <a:srgbClr val="080808"/>
                </a:solidFill>
              </a:rPr>
              <a:t> not buy inferior electrical products, </a:t>
            </a:r>
            <a:r>
              <a:rPr lang="en-US" altLang="zh-CN" sz="2400" dirty="0">
                <a:solidFill>
                  <a:srgbClr val="080808"/>
                </a:solidFill>
              </a:rPr>
              <a:t>make sure cut off the electric when you leaving the room</a:t>
            </a:r>
            <a:r>
              <a:rPr lang="zh-CN" altLang="en-US" sz="2400" dirty="0">
                <a:solidFill>
                  <a:srgbClr val="080808"/>
                </a:solidFill>
              </a:rPr>
              <a:t>. When </a:t>
            </a:r>
            <a:r>
              <a:rPr lang="en-US" altLang="zh-CN" sz="2400" dirty="0">
                <a:solidFill>
                  <a:srgbClr val="080808"/>
                </a:solidFill>
              </a:rPr>
              <a:t>you</a:t>
            </a:r>
            <a:r>
              <a:rPr lang="zh-CN" altLang="en-US" sz="2400" dirty="0">
                <a:solidFill>
                  <a:srgbClr val="080808"/>
                </a:solidFill>
              </a:rPr>
              <a:t> leave the room, </a:t>
            </a:r>
            <a:r>
              <a:rPr lang="en-US" altLang="zh-CN" sz="2400" dirty="0">
                <a:solidFill>
                  <a:srgbClr val="080808"/>
                </a:solidFill>
              </a:rPr>
              <a:t>you </a:t>
            </a:r>
            <a:r>
              <a:rPr lang="zh-CN" altLang="en-US" sz="2400" dirty="0">
                <a:solidFill>
                  <a:srgbClr val="080808"/>
                </a:solidFill>
              </a:rPr>
              <a:t>need to turn off the electrical switch and unplug the power plug to ensure that the appliance completely cuts off the power.</a:t>
            </a:r>
            <a:endParaRPr lang="zh-CN" altLang="en-US" sz="2400" dirty="0">
              <a:solidFill>
                <a:srgbClr val="080808"/>
              </a:solidFill>
            </a:endParaRPr>
          </a:p>
        </p:txBody>
      </p:sp>
    </p:spTree>
    <p:custDataLst>
      <p:tags r:id="rId2"/>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103"/>
          <p:cNvPicPr>
            <a:picLocks noChangeAspect="1"/>
          </p:cNvPicPr>
          <p:nvPr/>
        </p:nvPicPr>
        <p:blipFill>
          <a:blip r:embed="rId1" cstate="email"/>
          <a:stretch>
            <a:fillRect/>
          </a:stretch>
        </p:blipFill>
        <p:spPr>
          <a:xfrm>
            <a:off x="1774825" y="0"/>
            <a:ext cx="4321175" cy="3429000"/>
          </a:xfrm>
          <a:prstGeom prst="rect">
            <a:avLst/>
          </a:prstGeom>
          <a:noFill/>
          <a:ln w="9525">
            <a:noFill/>
          </a:ln>
        </p:spPr>
      </p:pic>
      <p:pic>
        <p:nvPicPr>
          <p:cNvPr id="21507" name="Picture 3" descr="104"/>
          <p:cNvPicPr>
            <a:picLocks noChangeAspect="1"/>
          </p:cNvPicPr>
          <p:nvPr/>
        </p:nvPicPr>
        <p:blipFill>
          <a:blip r:embed="rId2" cstate="email"/>
          <a:stretch>
            <a:fillRect/>
          </a:stretch>
        </p:blipFill>
        <p:spPr>
          <a:xfrm>
            <a:off x="6096000" y="0"/>
            <a:ext cx="4343400" cy="3429000"/>
          </a:xfrm>
          <a:prstGeom prst="rect">
            <a:avLst/>
          </a:prstGeom>
          <a:noFill/>
          <a:ln w="9525">
            <a:noFill/>
          </a:ln>
        </p:spPr>
      </p:pic>
      <p:pic>
        <p:nvPicPr>
          <p:cNvPr id="21508" name="Picture 4" descr="105"/>
          <p:cNvPicPr>
            <a:picLocks noChangeAspect="1"/>
          </p:cNvPicPr>
          <p:nvPr/>
        </p:nvPicPr>
        <p:blipFill>
          <a:blip r:embed="rId3" cstate="email"/>
          <a:stretch>
            <a:fillRect/>
          </a:stretch>
        </p:blipFill>
        <p:spPr>
          <a:xfrm>
            <a:off x="1774825" y="3573463"/>
            <a:ext cx="4321175" cy="3284537"/>
          </a:xfrm>
          <a:prstGeom prst="rect">
            <a:avLst/>
          </a:prstGeom>
          <a:noFill/>
          <a:ln w="9525">
            <a:noFill/>
          </a:ln>
        </p:spPr>
      </p:pic>
      <p:graphicFrame>
        <p:nvGraphicFramePr>
          <p:cNvPr id="21509" name="Object 5"/>
          <p:cNvGraphicFramePr/>
          <p:nvPr/>
        </p:nvGraphicFramePr>
        <p:xfrm>
          <a:off x="6096000" y="3573463"/>
          <a:ext cx="4313238" cy="3284537"/>
        </p:xfrm>
        <a:graphic>
          <a:graphicData uri="http://schemas.openxmlformats.org/presentationml/2006/ole">
            <mc:AlternateContent xmlns:mc="http://schemas.openxmlformats.org/markup-compatibility/2006">
              <mc:Choice xmlns:v="urn:schemas-microsoft-com:vml" Requires="v">
                <p:oleObj spid="_x0000_s1025" name="" r:id="rId4" imgW="4470400" imgH="3657600" progId="">
                  <p:embed/>
                </p:oleObj>
              </mc:Choice>
              <mc:Fallback>
                <p:oleObj name="" r:id="rId4" imgW="4470400" imgH="3657600" progId="">
                  <p:embed/>
                  <p:pic>
                    <p:nvPicPr>
                      <p:cNvPr id="0" name="图片 1024" descr="image44"/>
                      <p:cNvPicPr/>
                      <p:nvPr/>
                    </p:nvPicPr>
                    <p:blipFill>
                      <a:blip r:embed="rId5"/>
                      <a:stretch>
                        <a:fillRect/>
                      </a:stretch>
                    </p:blipFill>
                    <p:spPr>
                      <a:xfrm>
                        <a:off x="6096000" y="3573463"/>
                        <a:ext cx="4313238" cy="3284537"/>
                      </a:xfrm>
                      <a:prstGeom prst="rect">
                        <a:avLst/>
                      </a:prstGeom>
                      <a:noFill/>
                      <a:ln w="38100">
                        <a:noFill/>
                      </a:ln>
                    </p:spPr>
                  </p:pic>
                </p:oleObj>
              </mc:Fallback>
            </mc:AlternateContent>
          </a:graphicData>
        </a:graphic>
      </p:graphicFrame>
    </p:spTree>
  </p:cSld>
  <p:clrMapOvr>
    <a:masterClrMapping/>
  </p:clrMapOvr>
</p:sld>
</file>

<file path=ppt/tags/tag1.xml><?xml version="1.0" encoding="utf-8"?>
<p:tagLst xmlns:p="http://schemas.openxmlformats.org/presentationml/2006/main">
  <p:tag name="KSO_WM_TAG_VERSION" val="1.0"/>
  <p:tag name="KSO_WM_TEMPLATE_CATEGORY" val="preset"/>
  <p:tag name="KSO_WM_TEMPLATE_INDEX" val="22"/>
  <p:tag name="KSO_WM_UNIT_TYPE" val="b"/>
  <p:tag name="KSO_WM_UNIT_INDEX" val="1"/>
  <p:tag name="KSO_WM_UNIT_ID" val="256*b*1"/>
  <p:tag name="KSO_WM_UNIT_CLEAR" val="1"/>
  <p:tag name="KSO_WM_UNIT_LAYERLEVEL" val="1"/>
  <p:tag name="KSO_WM_UNIT_VALUE" val="116"/>
  <p:tag name="KSO_WM_UNIT_ISCONTENTSTITLE" val="0"/>
  <p:tag name="KSO_WM_UNIT_HIGHLIGHT" val="0"/>
  <p:tag name="KSO_WM_UNIT_COMPATIBLE" val="0"/>
  <p:tag name="KSO_WM_UNIT_PRESET_TEXT" val="请在此处添加副标题"/>
  <p:tag name="KSO_WM_BEAUTIFY_FLAG" val="#wm#"/>
</p:tagLst>
</file>

<file path=ppt/tags/tag2.xml><?xml version="1.0" encoding="utf-8"?>
<p:tagLst xmlns:p="http://schemas.openxmlformats.org/presentationml/2006/main">
  <p:tag name="KSO_WM_TEMPLATE_CATEGORY" val="preset"/>
  <p:tag name="KSO_WM_TEMPLATE_INDEX" val="22"/>
  <p:tag name="KSO_WM_TAG_VERSION" val="1.0"/>
  <p:tag name="KSO_WM_SLIDE_ID" val="preset22_1"/>
  <p:tag name="KSO_WM_SLIDE_INDEX" val="1"/>
  <p:tag name="KSO_WM_SLIDE_ITEM_CNT" val="2"/>
  <p:tag name="KSO_WM_SLIDE_LAYOUT" val="a_b"/>
  <p:tag name="KSO_WM_SLIDE_LAYOUT_CNT" val="1_1"/>
  <p:tag name="KSO_WM_SLIDE_TYPE" val="title"/>
  <p:tag name="KSO_WM_BEAUTIFY_FLAG" val="#wm#"/>
</p:tagLst>
</file>

<file path=ppt/tags/tag3.xml><?xml version="1.0" encoding="utf-8"?>
<p:tagLst xmlns:p="http://schemas.openxmlformats.org/presentationml/2006/main">
  <p:tag name="KSO_WM_TAG_VERSION" val="1.0"/>
  <p:tag name="KSO_WM_TEMPLATE_CATEGORY" val="preset"/>
  <p:tag name="KSO_WM_TEMPLATE_INDEX" val="22"/>
  <p:tag name="KSO_WM_UNIT_TYPE" val="b"/>
  <p:tag name="KSO_WM_UNIT_INDEX" val="1"/>
  <p:tag name="KSO_WM_UNIT_ID" val="256*b*1"/>
  <p:tag name="KSO_WM_UNIT_CLEAR" val="1"/>
  <p:tag name="KSO_WM_UNIT_LAYERLEVEL" val="1"/>
  <p:tag name="KSO_WM_UNIT_VALUE" val="116"/>
  <p:tag name="KSO_WM_UNIT_ISCONTENTSTITLE" val="0"/>
  <p:tag name="KSO_WM_UNIT_HIGHLIGHT" val="0"/>
  <p:tag name="KSO_WM_UNIT_COMPATIBLE" val="0"/>
  <p:tag name="KSO_WM_UNIT_PRESET_TEXT" val="请在此处添加副标题"/>
  <p:tag name="KSO_WM_BEAUTIFY_FLAG" val="#wm#"/>
</p:tagLst>
</file>

<file path=ppt/tags/tag4.xml><?xml version="1.0" encoding="utf-8"?>
<p:tagLst xmlns:p="http://schemas.openxmlformats.org/presentationml/2006/main">
  <p:tag name="KSO_WM_TEMPLATE_CATEGORY" val="preset"/>
  <p:tag name="KSO_WM_TEMPLATE_INDEX" val="22"/>
  <p:tag name="KSO_WM_TAG_VERSION" val="1.0"/>
  <p:tag name="KSO_WM_SLIDE_ID" val="preset22_1"/>
  <p:tag name="KSO_WM_SLIDE_INDEX" val="1"/>
  <p:tag name="KSO_WM_SLIDE_ITEM_CNT" val="2"/>
  <p:tag name="KSO_WM_SLIDE_LAYOUT" val="a_b"/>
  <p:tag name="KSO_WM_SLIDE_LAYOUT_CNT" val="1_1"/>
  <p:tag name="KSO_WM_SLIDE_TYPE" val="title"/>
  <p:tag name="KSO_WM_BEAUTIFY_FLAG" val="#wm#"/>
</p:tagLst>
</file>

<file path=ppt/tags/tag5.xml><?xml version="1.0" encoding="utf-8"?>
<p:tagLst xmlns:p="http://schemas.openxmlformats.org/presentationml/2006/main">
  <p:tag name="KSO_WM_TEMPLATE_CATEGORY" val="preset"/>
  <p:tag name="KSO_WM_TEMPLATE_INDEX" val="22"/>
  <p:tag name="KSO_WM_TAG_VERSION" val="1.0"/>
  <p:tag name="KSO_WM_SLIDE_ID" val="preset22_1"/>
  <p:tag name="KSO_WM_SLIDE_INDEX" val="1"/>
  <p:tag name="KSO_WM_SLIDE_ITEM_CNT" val="2"/>
  <p:tag name="KSO_WM_SLIDE_LAYOUT" val="a_b"/>
  <p:tag name="KSO_WM_SLIDE_LAYOUT_CNT" val="1_1"/>
  <p:tag name="KSO_WM_SLIDE_TYPE" val="title"/>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诗情画意">
  <a:themeElements>
    <a:clrScheme name="">
      <a:dk1>
        <a:srgbClr val="007A77"/>
      </a:dk1>
      <a:lt1>
        <a:srgbClr val="FFFFFF"/>
      </a:lt1>
      <a:dk2>
        <a:srgbClr val="003399"/>
      </a:dk2>
      <a:lt2>
        <a:srgbClr val="C0C0C0"/>
      </a:lt2>
      <a:accent1>
        <a:srgbClr val="EBF7FF"/>
      </a:accent1>
      <a:accent2>
        <a:srgbClr val="3366FF"/>
      </a:accent2>
      <a:accent3>
        <a:srgbClr val="FFFFFF"/>
      </a:accent3>
      <a:accent4>
        <a:srgbClr val="006866"/>
      </a:accent4>
      <a:accent5>
        <a:srgbClr val="F3FAFF"/>
      </a:accent5>
      <a:accent6>
        <a:srgbClr val="2D5BE5"/>
      </a:accent6>
      <a:hlink>
        <a:srgbClr val="DC5900"/>
      </a:hlink>
      <a:folHlink>
        <a:srgbClr val="7979A5"/>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7A77"/>
        </a:dk1>
        <a:lt1>
          <a:srgbClr val="FFFFFF"/>
        </a:lt1>
        <a:dk2>
          <a:srgbClr val="003399"/>
        </a:dk2>
        <a:lt2>
          <a:srgbClr val="C0C0C0"/>
        </a:lt2>
        <a:accent1>
          <a:srgbClr val="EBF7FF"/>
        </a:accent1>
        <a:accent2>
          <a:srgbClr val="3366FF"/>
        </a:accent2>
        <a:accent3>
          <a:srgbClr val="FFFFFF"/>
        </a:accent3>
        <a:accent4>
          <a:srgbClr val="006866"/>
        </a:accent4>
        <a:accent5>
          <a:srgbClr val="F3FAFF"/>
        </a:accent5>
        <a:accent6>
          <a:srgbClr val="2D5BE5"/>
        </a:accent6>
        <a:hlink>
          <a:srgbClr val="DC5900"/>
        </a:hlink>
        <a:folHlink>
          <a:srgbClr val="7979A5"/>
        </a:folHlink>
      </a:clrScheme>
      <a:clrMap bg1="lt1" tx1="dk1" bg2="lt2" tx2="dk2" accent1="accent1" accent2="accent2" accent3="accent3" accent4="accent4" accent5="accent5" accent6="accent6" hlink="hlink" folHlink="folHlink"/>
    </a:extraClrScheme>
    <a:extraClrScheme>
      <a:clrScheme name="">
        <a:dk1>
          <a:srgbClr val="005FBE"/>
        </a:dk1>
        <a:lt1>
          <a:srgbClr val="FFFFDD"/>
        </a:lt1>
        <a:dk2>
          <a:srgbClr val="2C5884"/>
        </a:dk2>
        <a:lt2>
          <a:srgbClr val="C0C0C0"/>
        </a:lt2>
        <a:accent1>
          <a:srgbClr val="E9F7FF"/>
        </a:accent1>
        <a:accent2>
          <a:srgbClr val="F89400"/>
        </a:accent2>
        <a:accent3>
          <a:srgbClr val="FFFFEB"/>
        </a:accent3>
        <a:accent4>
          <a:srgbClr val="0051A3"/>
        </a:accent4>
        <a:accent5>
          <a:srgbClr val="F2FAFF"/>
        </a:accent5>
        <a:accent6>
          <a:srgbClr val="DE8400"/>
        </a:accent6>
        <a:hlink>
          <a:srgbClr val="B20048"/>
        </a:hlink>
        <a:folHlink>
          <a:srgbClr val="008080"/>
        </a:folHlink>
      </a:clrScheme>
      <a:clrMap bg1="lt1" tx1="dk1" bg2="lt2" tx2="dk2" accent1="accent1" accent2="accent2" accent3="accent3" accent4="accent4" accent5="accent5" accent6="accent6" hlink="hlink" folHlink="folHlink"/>
    </a:extraClrScheme>
    <a:extraClrScheme>
      <a:clrScheme name="">
        <a:dk1>
          <a:srgbClr val="5D5D8B"/>
        </a:dk1>
        <a:lt1>
          <a:srgbClr val="DAEADE"/>
        </a:lt1>
        <a:dk2>
          <a:srgbClr val="A25269"/>
        </a:dk2>
        <a:lt2>
          <a:srgbClr val="C0C0C0"/>
        </a:lt2>
        <a:accent1>
          <a:srgbClr val="FFFFDD"/>
        </a:accent1>
        <a:accent2>
          <a:srgbClr val="3399FF"/>
        </a:accent2>
        <a:accent3>
          <a:srgbClr val="E9F2EB"/>
        </a:accent3>
        <a:accent4>
          <a:srgbClr val="4F4F77"/>
        </a:accent4>
        <a:accent5>
          <a:srgbClr val="FFFFEB"/>
        </a:accent5>
        <a:accent6>
          <a:srgbClr val="2D89E5"/>
        </a:accent6>
        <a:hlink>
          <a:srgbClr val="336699"/>
        </a:hlink>
        <a:folHlink>
          <a:srgbClr val="F08F00"/>
        </a:folHlink>
      </a:clrScheme>
      <a:clrMap bg1="lt1" tx1="dk1" bg2="lt2" tx2="dk2" accent1="accent1" accent2="accent2" accent3="accent3" accent4="accent4" accent5="accent5" accent6="accent6" hlink="hlink" folHlink="folHlink"/>
    </a:extraClrScheme>
    <a:extraClrScheme>
      <a:clrScheme name="">
        <a:dk1>
          <a:srgbClr val="006666"/>
        </a:dk1>
        <a:lt1>
          <a:srgbClr val="CCECFF"/>
        </a:lt1>
        <a:dk2>
          <a:srgbClr val="336699"/>
        </a:dk2>
        <a:lt2>
          <a:srgbClr val="C0C0C0"/>
        </a:lt2>
        <a:accent1>
          <a:srgbClr val="FFFFCC"/>
        </a:accent1>
        <a:accent2>
          <a:srgbClr val="FF6600"/>
        </a:accent2>
        <a:accent3>
          <a:srgbClr val="E2F4FF"/>
        </a:accent3>
        <a:accent4>
          <a:srgbClr val="005757"/>
        </a:accent4>
        <a:accent5>
          <a:srgbClr val="FFFFE2"/>
        </a:accent5>
        <a:accent6>
          <a:srgbClr val="E55B00"/>
        </a:accent6>
        <a:hlink>
          <a:srgbClr val="0066FF"/>
        </a:hlink>
        <a:folHlink>
          <a:srgbClr val="BE547F"/>
        </a:folHlink>
      </a:clrScheme>
      <a:clrMap bg1="lt1" tx1="dk1" bg2="lt2" tx2="dk2" accent1="accent1" accent2="accent2" accent3="accent3" accent4="accent4" accent5="accent5" accent6="accent6" hlink="hlink" folHlink="folHlink"/>
    </a:extraClrScheme>
    <a:extraClrScheme>
      <a:clrScheme name="">
        <a:dk1>
          <a:srgbClr val="0033CC"/>
        </a:dk1>
        <a:lt1>
          <a:srgbClr val="FFE9E9"/>
        </a:lt1>
        <a:dk2>
          <a:srgbClr val="000000"/>
        </a:dk2>
        <a:lt2>
          <a:srgbClr val="C0C0C0"/>
        </a:lt2>
        <a:accent1>
          <a:srgbClr val="D5E5DB"/>
        </a:accent1>
        <a:accent2>
          <a:srgbClr val="3366FF"/>
        </a:accent2>
        <a:accent3>
          <a:srgbClr val="FFF2F2"/>
        </a:accent3>
        <a:accent4>
          <a:srgbClr val="002AAF"/>
        </a:accent4>
        <a:accent5>
          <a:srgbClr val="E6EFEA"/>
        </a:accent5>
        <a:accent6>
          <a:srgbClr val="2D5BE5"/>
        </a:accent6>
        <a:hlink>
          <a:srgbClr val="FF9900"/>
        </a:hlink>
        <a:folHlink>
          <a:srgbClr val="008080"/>
        </a:folHlink>
      </a:clrScheme>
      <a:clrMap bg1="lt1" tx1="dk1" bg2="lt2" tx2="dk2" accent1="accent1" accent2="accent2" accent3="accent3" accent4="accent4" accent5="accent5" accent6="accent6" hlink="hlink" folHlink="folHlink"/>
    </a:extraClrScheme>
    <a:extraClrScheme>
      <a:clrScheme name="">
        <a:dk1>
          <a:srgbClr val="336699"/>
        </a:dk1>
        <a:lt1>
          <a:srgbClr val="F4E9E0"/>
        </a:lt1>
        <a:dk2>
          <a:srgbClr val="DC5900"/>
        </a:dk2>
        <a:lt2>
          <a:srgbClr val="C0C0C0"/>
        </a:lt2>
        <a:accent1>
          <a:srgbClr val="E4E4E4"/>
        </a:accent1>
        <a:accent2>
          <a:srgbClr val="3399FF"/>
        </a:accent2>
        <a:accent3>
          <a:srgbClr val="F8F2ED"/>
        </a:accent3>
        <a:accent4>
          <a:srgbClr val="2A5783"/>
        </a:accent4>
        <a:accent5>
          <a:srgbClr val="EFEFEF"/>
        </a:accent5>
        <a:accent6>
          <a:srgbClr val="2D89E5"/>
        </a:accent6>
        <a:hlink>
          <a:srgbClr val="CC0066"/>
        </a:hlink>
        <a:folHlink>
          <a:srgbClr val="008080"/>
        </a:folHlink>
      </a:clrScheme>
      <a:clrMap bg1="lt1" tx1="dk1" bg2="lt2" tx2="dk2" accent1="accent1" accent2="accent2" accent3="accent3" accent4="accent4" accent5="accent5" accent6="accent6" hlink="hlink" folHlink="folHlink"/>
    </a:extraClrScheme>
    <a:extraClrScheme>
      <a:clrScheme name="">
        <a:dk1>
          <a:srgbClr val="CC3300"/>
        </a:dk1>
        <a:lt1>
          <a:srgbClr val="E5E5FF"/>
        </a:lt1>
        <a:dk2>
          <a:srgbClr val="565680"/>
        </a:dk2>
        <a:lt2>
          <a:srgbClr val="C0C0C0"/>
        </a:lt2>
        <a:accent1>
          <a:srgbClr val="E6E4EC"/>
        </a:accent1>
        <a:accent2>
          <a:srgbClr val="0066CC"/>
        </a:accent2>
        <a:accent3>
          <a:srgbClr val="EFEFFF"/>
        </a:accent3>
        <a:accent4>
          <a:srgbClr val="AF2A00"/>
        </a:accent4>
        <a:accent5>
          <a:srgbClr val="F0EFF4"/>
        </a:accent5>
        <a:accent6>
          <a:srgbClr val="005BB7"/>
        </a:accent6>
        <a:hlink>
          <a:srgbClr val="008080"/>
        </a:hlink>
        <a:folHlink>
          <a:srgbClr val="7B7BA7"/>
        </a:folHlink>
      </a:clrScheme>
      <a:clrMap bg1="lt1" tx1="dk1" bg2="lt2" tx2="dk2" accent1="accent1" accent2="accent2" accent3="accent3" accent4="accent4" accent5="accent5" accent6="accent6" hlink="hlink" folHlink="folHlink"/>
    </a:extraClrScheme>
    <a:extraClrScheme>
      <a:clrScheme name="">
        <a:dk1>
          <a:srgbClr val="000099"/>
        </a:dk1>
        <a:lt1>
          <a:srgbClr val="FFE2C5"/>
        </a:lt1>
        <a:dk2>
          <a:srgbClr val="007D7A"/>
        </a:dk2>
        <a:lt2>
          <a:srgbClr val="C0C0C0"/>
        </a:lt2>
        <a:accent1>
          <a:srgbClr val="EAEAEA"/>
        </a:accent1>
        <a:accent2>
          <a:srgbClr val="B26EB4"/>
        </a:accent2>
        <a:accent3>
          <a:srgbClr val="FFEEDE"/>
        </a:accent3>
        <a:accent4>
          <a:srgbClr val="000083"/>
        </a:accent4>
        <a:accent5>
          <a:srgbClr val="F2F2F2"/>
        </a:accent5>
        <a:accent6>
          <a:srgbClr val="9F62A1"/>
        </a:accent6>
        <a:hlink>
          <a:srgbClr val="CC3300"/>
        </a:hlink>
        <a:folHlink>
          <a:srgbClr val="0088E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4991</Words>
  <Application>WPS 演示</Application>
  <PresentationFormat>宽屏</PresentationFormat>
  <Paragraphs>86</Paragraphs>
  <Slides>14</Slides>
  <Notes>0</Notes>
  <HiddenSlides>0</HiddenSlides>
  <MMClips>0</MMClips>
  <ScaleCrop>false</ScaleCrop>
  <HeadingPairs>
    <vt:vector size="8" baseType="variant">
      <vt:variant>
        <vt:lpstr>已用的字体</vt:lpstr>
      </vt:variant>
      <vt:variant>
        <vt:i4>14</vt:i4>
      </vt:variant>
      <vt:variant>
        <vt:lpstr>主题</vt:lpstr>
      </vt:variant>
      <vt:variant>
        <vt:i4>2</vt:i4>
      </vt:variant>
      <vt:variant>
        <vt:lpstr>嵌入 OLE 服务器</vt:lpstr>
      </vt:variant>
      <vt:variant>
        <vt:i4>0</vt:i4>
      </vt:variant>
      <vt:variant>
        <vt:lpstr>幻灯片标题</vt:lpstr>
      </vt:variant>
      <vt:variant>
        <vt:i4>14</vt:i4>
      </vt:variant>
    </vt:vector>
  </HeadingPairs>
  <TitlesOfParts>
    <vt:vector size="30" baseType="lpstr">
      <vt:lpstr>Arial</vt:lpstr>
      <vt:lpstr>宋体</vt:lpstr>
      <vt:lpstr>Wingdings</vt:lpstr>
      <vt:lpstr>微软雅黑 Light</vt:lpstr>
      <vt:lpstr>微软雅黑</vt:lpstr>
      <vt:lpstr>Arial Unicode MS</vt:lpstr>
      <vt:lpstr>黑体</vt:lpstr>
      <vt:lpstr>Calibri</vt:lpstr>
      <vt:lpstr>华文行楷</vt:lpstr>
      <vt:lpstr>隶书</vt:lpstr>
      <vt:lpstr>华文中宋</vt:lpstr>
      <vt:lpstr>ˎ̥</vt:lpstr>
      <vt:lpstr>华文新魏</vt:lpstr>
      <vt:lpstr>Segoe Print</vt:lpstr>
      <vt:lpstr>Office 主题</vt:lpstr>
      <vt:lpstr>诗情画意</vt:lpstr>
      <vt:lpstr>PowerPoint 演示文稿</vt:lpstr>
      <vt:lpstr>PowerPoint 演示文稿</vt:lpstr>
      <vt:lpstr>PowerPoint 演示文稿</vt:lpstr>
      <vt:lpstr>         火灾预防的方法 Method of fire prevention</vt:lpstr>
      <vt:lpstr>PowerPoint 演示文稿</vt:lpstr>
      <vt:lpstr>PowerPoint 演示文稿</vt:lpstr>
      <vt:lpstr>火灾预防的方法</vt:lpstr>
      <vt:lpstr>PowerPoint 演示文稿</vt:lpstr>
      <vt:lpstr>PowerPoint 演示文稿</vt:lpstr>
      <vt:lpstr>PowerPoint 演示文稿</vt:lpstr>
      <vt:lpstr>PowerPoint 演示文稿</vt:lpstr>
      <vt:lpstr>PowerPoint 演示文稿</vt:lpstr>
      <vt:lpstr>接下来， 我们将去到户外，一同来完成一场消防实操训练！ Next, we will go outdoors to complete a fire drill together!</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阳光多灿烂</cp:lastModifiedBy>
  <cp:revision>122</cp:revision>
  <dcterms:created xsi:type="dcterms:W3CDTF">2017-08-03T09:01:00Z</dcterms:created>
  <dcterms:modified xsi:type="dcterms:W3CDTF">2018-04-08T03:34:01Z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2052-10.1.0.7223</vt:lpwstr>
  </property>
</Properties>
</file>