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2" r:id="rId5"/>
    <p:sldId id="268" r:id="rId6"/>
    <p:sldId id="278" r:id="rId7"/>
    <p:sldId id="271" r:id="rId8"/>
    <p:sldId id="273" r:id="rId9"/>
    <p:sldId id="274" r:id="rId10"/>
    <p:sldId id="275" r:id="rId11"/>
    <p:sldId id="267" r:id="rId12"/>
    <p:sldId id="277" r:id="rId13"/>
    <p:sldId id="281" r:id="rId14"/>
    <p:sldId id="264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99"/>
    <a:srgbClr val="00FFFF"/>
    <a:srgbClr val="FF3399"/>
    <a:srgbClr val="FFFF00"/>
    <a:srgbClr val="66FF66"/>
    <a:srgbClr val="FF00FF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54" autoAdjust="0"/>
    <p:restoredTop sz="94664" autoAdjust="0"/>
  </p:normalViewPr>
  <p:slideViewPr>
    <p:cSldViewPr>
      <p:cViewPr varScale="1">
        <p:scale>
          <a:sx n="69" d="100"/>
          <a:sy n="69" d="100"/>
        </p:scale>
        <p:origin x="-13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6934200" cy="114300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5814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2C316-5C4E-4B1C-8C6D-0F9CD14DED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5198C-AF60-4372-8B9A-4C712DC7F8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0E829-C2EE-47D3-8A8E-B85CDB7C09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485C8-8CE2-4C3C-9B4C-1EBBEECB4EB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B0CDC-E4FC-47B8-99A6-0008BB10165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E8133-88CB-4A95-BAEC-F62DB236E09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EB4EC-8A8F-4C62-B364-482D4B0554C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69942-33BF-4B13-A02A-47728368FB2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E8681-644F-44BE-AE14-639323D18D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B9F28-813D-4715-AEBD-AAD3254E07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23F3E-794D-47B5-8772-3EC51684934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A2A3D69D-D519-406D-BCD1-87F0E716080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6934200" cy="685800"/>
          </a:xfrm>
        </p:spPr>
        <p:txBody>
          <a:bodyPr/>
          <a:lstStyle/>
          <a:p>
            <a:pPr eaLnBrk="1" hangingPunct="1"/>
            <a:r>
              <a:rPr lang="en-US" altLang="zh-CN" sz="4800" i="1" smtClean="0">
                <a:solidFill>
                  <a:schemeClr val="tx1"/>
                </a:solidFill>
              </a:rPr>
              <a:t>Welcome to </a:t>
            </a:r>
            <a:br>
              <a:rPr lang="en-US" altLang="zh-CN" sz="4800" i="1" smtClean="0">
                <a:solidFill>
                  <a:schemeClr val="tx1"/>
                </a:solidFill>
              </a:rPr>
            </a:br>
            <a:r>
              <a:rPr lang="en-US" altLang="zh-CN" sz="4800" i="1" smtClean="0">
                <a:solidFill>
                  <a:schemeClr val="tx1"/>
                </a:solidFill>
              </a:rPr>
              <a:t>WHUT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600200" y="4495800"/>
            <a:ext cx="533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altLang="zh-CN" sz="2800" b="1" i="1" kern="0" dirty="0">
                <a:latin typeface="+mj-lt"/>
                <a:ea typeface="+mj-ea"/>
                <a:cs typeface="+mj-cs"/>
              </a:rPr>
              <a:t>William</a:t>
            </a:r>
          </a:p>
          <a:p>
            <a:pPr algn="ctr">
              <a:defRPr/>
            </a:pPr>
            <a:endParaRPr lang="en-US" altLang="zh-CN" sz="2800" b="1" i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n-US" altLang="zh-CN" sz="1600" b="1" i="1" kern="0" dirty="0">
                <a:latin typeface="+mj-lt"/>
                <a:ea typeface="+mj-ea"/>
                <a:cs typeface="+mj-cs"/>
              </a:rPr>
              <a:t>March 16</a:t>
            </a:r>
            <a:r>
              <a:rPr lang="en-US" altLang="zh-CN" sz="1600" b="1" i="1" kern="0" baseline="30000" dirty="0">
                <a:latin typeface="+mj-lt"/>
                <a:ea typeface="+mj-ea"/>
                <a:cs typeface="+mj-cs"/>
              </a:rPr>
              <a:t>th</a:t>
            </a:r>
            <a:r>
              <a:rPr lang="en-US" altLang="zh-CN" sz="1600" b="1" i="1" kern="0" dirty="0">
                <a:latin typeface="+mj-lt"/>
                <a:ea typeface="+mj-ea"/>
                <a:cs typeface="+mj-cs"/>
              </a:rPr>
              <a:t>, 2018</a:t>
            </a:r>
          </a:p>
        </p:txBody>
      </p:sp>
      <p:pic>
        <p:nvPicPr>
          <p:cNvPr id="3076" name="图片 6" descr="WHUT1.jpg"/>
          <p:cNvPicPr preferRelativeResize="0">
            <a:picLocks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72200" y="0"/>
            <a:ext cx="2971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图片 7" descr="WHUT2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72200" y="4343400"/>
            <a:ext cx="2971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图片 9" descr="WHUT3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72200" y="1981200"/>
            <a:ext cx="2971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7772400" cy="533400"/>
          </a:xfrm>
        </p:spPr>
        <p:txBody>
          <a:bodyPr/>
          <a:lstStyle/>
          <a:p>
            <a:r>
              <a:rPr lang="en-US" altLang="zh-CN" sz="3600" b="0" u="sng" smtClean="0"/>
              <a:t>Religion related </a:t>
            </a:r>
            <a:r>
              <a:rPr lang="en-US" altLang="zh-CN" b="0" smtClean="0"/>
              <a:t/>
            </a:r>
            <a:br>
              <a:rPr lang="en-US" altLang="zh-CN" b="0" smtClean="0"/>
            </a:b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4114800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Times New Roman" pitchFamily="18" charset="0"/>
              <a:buAutoNum type="arabicPeriod"/>
            </a:pPr>
            <a:r>
              <a:rPr lang="en-US" altLang="zh-CN" sz="2800" b="0" smtClean="0"/>
              <a:t>University would not hold any places to hold any religious ritual</a:t>
            </a:r>
            <a:r>
              <a:rPr lang="zh-CN" altLang="en-US" sz="2800" b="0" smtClean="0"/>
              <a:t>；</a:t>
            </a:r>
            <a:endParaRPr lang="en-US" altLang="zh-CN" sz="2800" b="0" smtClean="0"/>
          </a:p>
          <a:p>
            <a:pPr marL="514350" indent="-514350">
              <a:buClr>
                <a:schemeClr val="tx1"/>
              </a:buClr>
              <a:buFont typeface="Times New Roman" pitchFamily="18" charset="0"/>
              <a:buAutoNum type="arabicPeriod"/>
            </a:pPr>
            <a:r>
              <a:rPr lang="en-US" altLang="zh-CN" sz="2800" b="0" smtClean="0"/>
              <a:t>No missionary work or any religious gathering is allowed;</a:t>
            </a:r>
          </a:p>
          <a:p>
            <a:pPr marL="514350" indent="-514350">
              <a:buClr>
                <a:schemeClr val="tx1"/>
              </a:buClr>
              <a:buFont typeface="Times New Roman" pitchFamily="18" charset="0"/>
              <a:buAutoNum type="arabicPeriod"/>
            </a:pPr>
            <a:r>
              <a:rPr lang="en-US" altLang="zh-CN" sz="2800" b="0" smtClean="0"/>
              <a:t>For religious gathering, only lawful religious institutions could be allowed (mosques, churches etc.);</a:t>
            </a:r>
          </a:p>
        </p:txBody>
      </p:sp>
      <p:sp>
        <p:nvSpPr>
          <p:cNvPr id="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5791200"/>
            <a:ext cx="609600" cy="304800"/>
          </a:xfrm>
          <a:prstGeom prst="actionButtonForwardNex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438400"/>
            <a:ext cx="3124200" cy="685800"/>
          </a:xfrm>
        </p:spPr>
        <p:txBody>
          <a:bodyPr/>
          <a:lstStyle/>
          <a:p>
            <a:pPr eaLnBrk="1" hangingPunct="1"/>
            <a:r>
              <a:rPr lang="en-US" altLang="zh-CN" b="0" smtClean="0">
                <a:latin typeface="微软雅黑" pitchFamily="34" charset="-122"/>
                <a:ea typeface="微软雅黑" pitchFamily="34" charset="-122"/>
              </a:rPr>
              <a:t>Reference</a:t>
            </a:r>
            <a:endParaRPr lang="zh-CN" altLang="en-US" b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" name="内容占位符 3" descr="initpintu_副本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429000" y="533400"/>
            <a:ext cx="5257800" cy="6172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772400" cy="990600"/>
          </a:xfrm>
        </p:spPr>
        <p:txBody>
          <a:bodyPr/>
          <a:lstStyle/>
          <a:p>
            <a:pPr eaLnBrk="1" hangingPunct="1"/>
            <a:endParaRPr lang="en-US" altLang="zh-CN" sz="3600" b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001000" cy="3581400"/>
          </a:xfrm>
        </p:spPr>
        <p:txBody>
          <a:bodyPr/>
          <a:lstStyle/>
          <a:p>
            <a:pPr eaLnBrk="1" hangingPunct="1"/>
            <a:endParaRPr lang="en-US" altLang="zh-CN" b="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09800" y="533400"/>
            <a:ext cx="4575175" cy="607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772400" cy="990600"/>
          </a:xfrm>
        </p:spPr>
        <p:txBody>
          <a:bodyPr/>
          <a:lstStyle/>
          <a:p>
            <a:pPr eaLnBrk="1" hangingPunct="1"/>
            <a:endParaRPr lang="en-US" altLang="zh-CN" sz="3600" b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001000" cy="3581400"/>
          </a:xfrm>
        </p:spPr>
        <p:txBody>
          <a:bodyPr/>
          <a:lstStyle/>
          <a:p>
            <a:pPr eaLnBrk="1" hangingPunct="1"/>
            <a:endParaRPr lang="en-US" altLang="zh-CN" b="0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33600" y="354013"/>
            <a:ext cx="4605338" cy="637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CN" sz="3600" b="0" smtClean="0">
                <a:latin typeface="微软雅黑" pitchFamily="34" charset="-122"/>
                <a:ea typeface="微软雅黑" pitchFamily="34" charset="-122"/>
              </a:rPr>
              <a:t>How to Find Us?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001000" cy="3581400"/>
          </a:xfrm>
        </p:spPr>
        <p:txBody>
          <a:bodyPr/>
          <a:lstStyle/>
          <a:p>
            <a:r>
              <a:rPr lang="en-US" altLang="zh-CN" sz="2800" smtClean="0"/>
              <a:t>Mafangshan Campus: 87608608</a:t>
            </a:r>
            <a:endParaRPr lang="zh-CN" altLang="zh-CN" sz="2800" smtClean="0"/>
          </a:p>
          <a:p>
            <a:r>
              <a:rPr lang="en-US" altLang="zh-CN" sz="2800" smtClean="0"/>
              <a:t>#407, International Student Office,  #4 Teaching Building, East of Mafangshan Campus</a:t>
            </a:r>
            <a:endParaRPr lang="zh-CN" altLang="zh-CN" sz="2800" smtClean="0"/>
          </a:p>
          <a:p>
            <a:r>
              <a:rPr lang="en-US" altLang="zh-CN" sz="2800" smtClean="0"/>
              <a:t>Nanhu Campus: 87590525</a:t>
            </a:r>
          </a:p>
          <a:p>
            <a:r>
              <a:rPr lang="en-US" altLang="zh-CN" sz="2800" smtClean="0"/>
              <a:t>#204, South Wing, No. 9 International Building</a:t>
            </a:r>
          </a:p>
          <a:p>
            <a:r>
              <a:rPr lang="en-US" altLang="zh-CN" sz="2800" smtClean="0"/>
              <a:t>Yujiatou Campus: 86554406</a:t>
            </a:r>
          </a:p>
          <a:p>
            <a:r>
              <a:rPr lang="en-US" altLang="zh-CN" sz="2800" smtClean="0"/>
              <a:t>International Student Office, Yujiatou International Building</a:t>
            </a:r>
            <a:endParaRPr lang="zh-CN" altLang="zh-CN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819400"/>
            <a:ext cx="6934200" cy="685800"/>
          </a:xfrm>
        </p:spPr>
        <p:txBody>
          <a:bodyPr/>
          <a:lstStyle/>
          <a:p>
            <a:pPr algn="l" eaLnBrk="1" hangingPunct="1"/>
            <a:r>
              <a:rPr lang="en-US" altLang="zh-CN" sz="4800" i="1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The END…</a:t>
            </a:r>
          </a:p>
        </p:txBody>
      </p:sp>
      <p:pic>
        <p:nvPicPr>
          <p:cNvPr id="17411" name="图片 2" descr="WHUT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19800" y="0"/>
            <a:ext cx="3124200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图片 4" descr="WHUT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19800" y="2286000"/>
            <a:ext cx="3124200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图片 5" descr="WHUT4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19800" y="4876800"/>
            <a:ext cx="3124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Agenda for Today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b="0" smtClean="0"/>
              <a:t>Medical Insurance</a:t>
            </a:r>
          </a:p>
          <a:p>
            <a:pPr eaLnBrk="1" hangingPunct="1"/>
            <a:r>
              <a:rPr lang="en-US" altLang="zh-CN" b="0" smtClean="0"/>
              <a:t>Students Social Society &amp; Activities</a:t>
            </a:r>
          </a:p>
          <a:p>
            <a:pPr eaLnBrk="1" hangingPunct="1"/>
            <a:r>
              <a:rPr lang="en-US" altLang="zh-CN" b="0" smtClean="0"/>
              <a:t>Security Issues</a:t>
            </a:r>
          </a:p>
          <a:p>
            <a:pPr eaLnBrk="1" hangingPunct="1"/>
            <a:r>
              <a:rPr lang="en-US" altLang="zh-CN" b="0" smtClean="0"/>
              <a:t>Reference and Contact information</a:t>
            </a:r>
          </a:p>
          <a:p>
            <a:pPr eaLnBrk="1" hangingPunct="1">
              <a:buFontTx/>
              <a:buNone/>
            </a:pPr>
            <a:endParaRPr lang="en-US" altLang="zh-CN" b="0" smtClean="0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609600" y="1600200"/>
            <a:ext cx="7772400" cy="0"/>
          </a:xfrm>
          <a:prstGeom prst="line">
            <a:avLst/>
          </a:prstGeom>
          <a:noFill/>
          <a:ln w="9525">
            <a:pattFill prst="horzBrick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597650" y="2133600"/>
            <a:ext cx="609600" cy="304800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7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86600" y="2716213"/>
            <a:ext cx="609600" cy="304800"/>
          </a:xfrm>
          <a:prstGeom prst="actionButtonForwardNex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8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86600" y="3276600"/>
            <a:ext cx="609600" cy="304800"/>
          </a:xfrm>
          <a:prstGeom prst="actionButtonForwardNex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67600" y="3962400"/>
            <a:ext cx="609600" cy="304800"/>
          </a:xfrm>
          <a:prstGeom prst="actionButtonForwardNex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  <p:bldP spid="10244" grpId="0" animBg="1"/>
      <p:bldP spid="10246" grpId="0" animBg="1"/>
      <p:bldP spid="10247" grpId="0" animBg="1"/>
      <p:bldP spid="10248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838200"/>
          </a:xfrm>
        </p:spPr>
        <p:txBody>
          <a:bodyPr/>
          <a:lstStyle/>
          <a:p>
            <a:pPr eaLnBrk="1" hangingPunct="1"/>
            <a:endParaRPr lang="zh-CN" altLang="en-US" sz="3600" b="0" u="sng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685800"/>
            <a:ext cx="7848600" cy="5105400"/>
          </a:xfrm>
        </p:spPr>
        <p:txBody>
          <a:bodyPr/>
          <a:lstStyle/>
          <a:p>
            <a:pPr marL="457200" lvl="1" indent="0" eaLnBrk="1" hangingPunct="1">
              <a:buFontTx/>
              <a:buNone/>
              <a:defRPr/>
            </a:pPr>
            <a:endParaRPr lang="en-US" altLang="zh-CN" sz="2400" b="0" dirty="0" smtClean="0"/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en-US" altLang="zh-CN" sz="2400" b="0" dirty="0" smtClean="0"/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6313" y="776288"/>
            <a:ext cx="7189787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838200"/>
          </a:xfrm>
        </p:spPr>
        <p:txBody>
          <a:bodyPr/>
          <a:lstStyle/>
          <a:p>
            <a:pPr eaLnBrk="1" hangingPunct="1"/>
            <a:endParaRPr lang="zh-CN" altLang="en-US" sz="3600" b="0" u="sng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685800"/>
            <a:ext cx="7848600" cy="5105400"/>
          </a:xfrm>
        </p:spPr>
        <p:txBody>
          <a:bodyPr/>
          <a:lstStyle/>
          <a:p>
            <a:pPr marL="457200" lvl="1" indent="0" eaLnBrk="1" hangingPunct="1">
              <a:buFontTx/>
              <a:buNone/>
              <a:defRPr/>
            </a:pPr>
            <a:endParaRPr lang="en-US" altLang="zh-CN" sz="2400" b="0" dirty="0" smtClean="0"/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en-US" altLang="zh-CN" sz="2400" b="0" dirty="0" smtClean="0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66838" y="1014413"/>
            <a:ext cx="6408737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altLang="zh-CN" sz="3600" b="0" u="sng" smtClean="0"/>
              <a:t>Medical Insurance</a:t>
            </a:r>
            <a:endParaRPr lang="zh-CN" altLang="en-US" sz="3600" b="0" u="sng" smtClean="0"/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800600"/>
          </a:xfrm>
        </p:spPr>
        <p:txBody>
          <a:bodyPr/>
          <a:lstStyle/>
          <a:p>
            <a:pPr>
              <a:defRPr/>
            </a:pPr>
            <a:r>
              <a:rPr lang="en-US" altLang="zh-CN" sz="2800" b="0" dirty="0" smtClean="0"/>
              <a:t>All students are covered by Medical Insurance. Either from CSC or from WHUT.</a:t>
            </a:r>
          </a:p>
          <a:p>
            <a:pPr>
              <a:defRPr/>
            </a:pPr>
            <a:endParaRPr lang="en-US" altLang="zh-CN" sz="2800" b="0" dirty="0" smtClean="0"/>
          </a:p>
          <a:p>
            <a:pPr>
              <a:defRPr/>
            </a:pPr>
            <a:r>
              <a:rPr lang="en-US" altLang="zh-CN" sz="2800" b="0" dirty="0" smtClean="0"/>
              <a:t>How to claim the Insurance ?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altLang="zh-CN" b="0" dirty="0" smtClean="0"/>
              <a:t>  Call Ping An Insurance Company :</a:t>
            </a:r>
          </a:p>
          <a:p>
            <a:pPr lvl="1">
              <a:buFontTx/>
              <a:buNone/>
              <a:defRPr/>
            </a:pPr>
            <a:r>
              <a:rPr lang="en-US" altLang="zh-CN" b="0" dirty="0" smtClean="0"/>
              <a:t>     4008105119-1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altLang="zh-CN" b="0" dirty="0" smtClean="0"/>
              <a:t>  Or  International Student Office (Working time)</a:t>
            </a:r>
          </a:p>
          <a:p>
            <a:pPr marL="457200" lvl="1" indent="0">
              <a:buFontTx/>
              <a:buNone/>
              <a:defRPr/>
            </a:pPr>
            <a:r>
              <a:rPr lang="en-US" altLang="zh-CN" b="0" dirty="0"/>
              <a:t> </a:t>
            </a:r>
            <a:r>
              <a:rPr lang="en-US" altLang="zh-CN" b="0" dirty="0" smtClean="0"/>
              <a:t>                 13387556113 (Non-working Time)</a:t>
            </a:r>
          </a:p>
          <a:p>
            <a:pPr lvl="1">
              <a:buFont typeface="Wingdings" pitchFamily="2" charset="2"/>
              <a:buChar char="ü"/>
              <a:defRPr/>
            </a:pPr>
            <a:endParaRPr lang="en-US" altLang="zh-CN" b="0" dirty="0" smtClean="0"/>
          </a:p>
          <a:p>
            <a:pPr lvl="3">
              <a:buFontTx/>
              <a:buNone/>
              <a:defRPr/>
            </a:pPr>
            <a:endParaRPr lang="en-US" altLang="zh-CN" b="0" dirty="0" smtClean="0"/>
          </a:p>
        </p:txBody>
      </p:sp>
      <p:sp>
        <p:nvSpPr>
          <p:cNvPr id="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609600" cy="304800"/>
          </a:xfrm>
          <a:prstGeom prst="actionButtonForwardNex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81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4" grpId="1"/>
      <p:bldP spid="8195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altLang="zh-CN" sz="3600" b="0" u="sng" smtClean="0"/>
              <a:t>Medical Insurance</a:t>
            </a:r>
            <a:endParaRPr lang="zh-CN" altLang="en-US" sz="3600" b="0" u="sng" smtClean="0"/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114800"/>
          </a:xfrm>
        </p:spPr>
        <p:txBody>
          <a:bodyPr/>
          <a:lstStyle/>
          <a:p>
            <a:pPr marL="457200" lvl="1" indent="0">
              <a:buFontTx/>
              <a:buNone/>
            </a:pPr>
            <a:endParaRPr lang="en-US" altLang="zh-CN" b="0" smtClean="0"/>
          </a:p>
          <a:p>
            <a:pPr lvl="3">
              <a:buFontTx/>
              <a:buNone/>
            </a:pPr>
            <a:endParaRPr lang="en-US" altLang="zh-CN" b="0" smtClean="0"/>
          </a:p>
        </p:txBody>
      </p:sp>
      <p:sp>
        <p:nvSpPr>
          <p:cNvPr id="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609600" cy="304800"/>
          </a:xfrm>
          <a:prstGeom prst="actionButtonForwardNex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33613" y="1571625"/>
            <a:ext cx="46767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81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4" grpId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7772400" cy="533400"/>
          </a:xfrm>
        </p:spPr>
        <p:txBody>
          <a:bodyPr/>
          <a:lstStyle/>
          <a:p>
            <a:r>
              <a:rPr lang="en-US" altLang="zh-CN" sz="3600" b="0" u="sng" smtClean="0"/>
              <a:t>Students Social Society &amp; Activities</a:t>
            </a:r>
            <a:r>
              <a:rPr lang="en-US" altLang="zh-CN" b="0" smtClean="0"/>
              <a:t/>
            </a:r>
            <a:br>
              <a:rPr lang="en-US" altLang="zh-CN" b="0" smtClean="0"/>
            </a:b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4191000"/>
          </a:xfrm>
        </p:spPr>
        <p:txBody>
          <a:bodyPr/>
          <a:lstStyle/>
          <a:p>
            <a:r>
              <a:rPr lang="en-US" altLang="zh-CN" sz="2800" smtClean="0"/>
              <a:t>ICEA</a:t>
            </a:r>
            <a:r>
              <a:rPr lang="en-US" altLang="zh-CN" sz="2800" b="0" smtClean="0"/>
              <a:t> (International Culture Exchange Association)</a:t>
            </a:r>
          </a:p>
          <a:p>
            <a:r>
              <a:rPr lang="en-US" altLang="zh-CN" sz="2800" b="0" smtClean="0"/>
              <a:t>16 Credits from Cultural and Sports Activities</a:t>
            </a:r>
          </a:p>
          <a:p>
            <a:r>
              <a:rPr lang="en-US" altLang="zh-CN" sz="2800" b="0" smtClean="0"/>
              <a:t>12 Credits are compulsory as follows:</a:t>
            </a:r>
          </a:p>
          <a:p>
            <a:pPr>
              <a:buFontTx/>
              <a:buNone/>
            </a:pPr>
            <a:r>
              <a:rPr lang="en-US" altLang="zh-CN" sz="2400" b="0" i="1" smtClean="0"/>
              <a:t>     Orientation, Sports Meeting, ..</a:t>
            </a:r>
          </a:p>
          <a:p>
            <a:r>
              <a:rPr lang="en-US" altLang="zh-CN" sz="2800" b="0" smtClean="0"/>
              <a:t>8 Credits are elective as follows: Cultural </a:t>
            </a:r>
            <a:r>
              <a:rPr lang="en-US" altLang="zh-CN" sz="2800" b="0" i="1" smtClean="0"/>
              <a:t>Experience, Cultural Festival…</a:t>
            </a:r>
          </a:p>
          <a:p>
            <a:pPr algn="r">
              <a:buFontTx/>
              <a:buNone/>
            </a:pPr>
            <a:r>
              <a:rPr lang="en-US" altLang="zh-CN" sz="1600" b="0" i="1" smtClean="0"/>
              <a:t>(“</a:t>
            </a:r>
            <a:r>
              <a:rPr lang="en-US" altLang="zh-CN" sz="1600" b="0" smtClean="0"/>
              <a:t>International Students Handbook”)</a:t>
            </a:r>
            <a:endParaRPr lang="en-US" altLang="zh-CN" sz="1600" b="0" i="1" smtClean="0"/>
          </a:p>
          <a:p>
            <a:r>
              <a:rPr lang="en-US" altLang="zh-CN" sz="2800" b="0" i="1" smtClean="0"/>
              <a:t>Questionnaire</a:t>
            </a:r>
          </a:p>
          <a:p>
            <a:pPr>
              <a:buFontTx/>
              <a:buNone/>
            </a:pPr>
            <a:r>
              <a:rPr lang="en-US" altLang="zh-CN" b="0" smtClean="0"/>
              <a:t>          </a:t>
            </a:r>
          </a:p>
          <a:p>
            <a:endParaRPr lang="zh-CN" altLang="en-US" smtClean="0"/>
          </a:p>
        </p:txBody>
      </p:sp>
      <p:sp>
        <p:nvSpPr>
          <p:cNvPr id="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5791200"/>
            <a:ext cx="609600" cy="304800"/>
          </a:xfrm>
          <a:prstGeom prst="actionButtonForwardNex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7772400" cy="533400"/>
          </a:xfrm>
        </p:spPr>
        <p:txBody>
          <a:bodyPr/>
          <a:lstStyle/>
          <a:p>
            <a:r>
              <a:rPr lang="en-US" altLang="zh-CN" sz="3600" b="0" u="sng" smtClean="0"/>
              <a:t>Security Issues</a:t>
            </a:r>
            <a:r>
              <a:rPr lang="en-US" altLang="zh-CN" b="0" smtClean="0"/>
              <a:t/>
            </a:r>
            <a:br>
              <a:rPr lang="en-US" altLang="zh-CN" b="0" smtClean="0"/>
            </a:b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4114800"/>
          </a:xfrm>
        </p:spPr>
        <p:txBody>
          <a:bodyPr/>
          <a:lstStyle/>
          <a:p>
            <a:r>
              <a:rPr lang="en-US" altLang="zh-CN" sz="2800" b="0" smtClean="0"/>
              <a:t>Illegal Working </a:t>
            </a:r>
          </a:p>
          <a:p>
            <a:r>
              <a:rPr lang="en-US" altLang="zh-CN" sz="2800" b="0" smtClean="0"/>
              <a:t>Religion related</a:t>
            </a:r>
          </a:p>
          <a:p>
            <a:r>
              <a:rPr lang="en-US" altLang="zh-CN" sz="2800" b="0" smtClean="0"/>
              <a:t>Security Issues Summary</a:t>
            </a:r>
            <a:r>
              <a:rPr lang="en-US" altLang="zh-CN" sz="2800" smtClean="0"/>
              <a:t> </a:t>
            </a:r>
          </a:p>
          <a:p>
            <a:endParaRPr lang="zh-CN" altLang="en-US" smtClean="0"/>
          </a:p>
        </p:txBody>
      </p:sp>
      <p:sp>
        <p:nvSpPr>
          <p:cNvPr id="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5791200"/>
            <a:ext cx="609600" cy="304800"/>
          </a:xfrm>
          <a:prstGeom prst="actionButtonForwardNex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7772400" cy="533400"/>
          </a:xfrm>
        </p:spPr>
        <p:txBody>
          <a:bodyPr/>
          <a:lstStyle/>
          <a:p>
            <a:r>
              <a:rPr lang="en-US" altLang="zh-CN" sz="3600" b="0" u="sng" smtClean="0"/>
              <a:t>Illegal Working </a:t>
            </a:r>
            <a:r>
              <a:rPr lang="en-US" altLang="zh-CN" b="0" smtClean="0"/>
              <a:t/>
            </a:r>
            <a:br>
              <a:rPr lang="en-US" altLang="zh-CN" b="0" smtClean="0"/>
            </a:b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4114800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Times New Roman" pitchFamily="18" charset="0"/>
              <a:buAutoNum type="arabicPeriod"/>
            </a:pPr>
            <a:r>
              <a:rPr lang="en-US" altLang="zh-CN" sz="2800" b="0" smtClean="0"/>
              <a:t>Students are not allowed to work during his or her study</a:t>
            </a:r>
            <a:r>
              <a:rPr lang="zh-CN" altLang="en-US" sz="2800" b="0" smtClean="0"/>
              <a:t>；</a:t>
            </a:r>
            <a:endParaRPr lang="en-US" altLang="zh-CN" sz="2800" b="0" smtClean="0"/>
          </a:p>
          <a:p>
            <a:pPr marL="514350" indent="-514350">
              <a:buClr>
                <a:schemeClr val="tx1"/>
              </a:buClr>
              <a:buFont typeface="Times New Roman" pitchFamily="18" charset="0"/>
              <a:buAutoNum type="arabicPeriod"/>
            </a:pPr>
            <a:r>
              <a:rPr lang="en-US" altLang="zh-CN" sz="2800" b="0" smtClean="0"/>
              <a:t>Internship is allowed but need to be reported to the immigration;</a:t>
            </a:r>
          </a:p>
          <a:p>
            <a:pPr marL="514350" indent="-514350">
              <a:buClr>
                <a:schemeClr val="tx1"/>
              </a:buClr>
              <a:buFont typeface="Times New Roman" pitchFamily="18" charset="0"/>
              <a:buAutoNum type="arabicPeriod"/>
            </a:pPr>
            <a:r>
              <a:rPr lang="en-US" altLang="zh-CN" sz="2800" b="0" smtClean="0"/>
              <a:t>If found, would be facing penalty other serious problem;</a:t>
            </a:r>
          </a:p>
        </p:txBody>
      </p:sp>
      <p:sp>
        <p:nvSpPr>
          <p:cNvPr id="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5791200"/>
            <a:ext cx="609600" cy="304800"/>
          </a:xfrm>
          <a:prstGeom prst="actionButtonForwardNex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Photo journal design template">
  <a:themeElements>
    <a:clrScheme name="Photo journal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oto journal design templat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Photo journal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journal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Data\Microsoft\Templates\Photo journal design template.pot</Template>
  <TotalTime>562</TotalTime>
  <Words>232</Words>
  <Application>Microsoft Office PowerPoint</Application>
  <PresentationFormat>全屏显示(4:3)</PresentationFormat>
  <Paragraphs>48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Times New Roman</vt:lpstr>
      <vt:lpstr>宋体</vt:lpstr>
      <vt:lpstr>Arial</vt:lpstr>
      <vt:lpstr>Calibri</vt:lpstr>
      <vt:lpstr>微软雅黑</vt:lpstr>
      <vt:lpstr>Wingdings</vt:lpstr>
      <vt:lpstr>Photo journal design template</vt:lpstr>
      <vt:lpstr>Welcome to  WHUT</vt:lpstr>
      <vt:lpstr>Agenda for Today</vt:lpstr>
      <vt:lpstr>幻灯片 3</vt:lpstr>
      <vt:lpstr>幻灯片 4</vt:lpstr>
      <vt:lpstr>Medical Insurance</vt:lpstr>
      <vt:lpstr>Medical Insurance</vt:lpstr>
      <vt:lpstr>Students Social Society &amp; Activities </vt:lpstr>
      <vt:lpstr>Security Issues </vt:lpstr>
      <vt:lpstr>Illegal Working  </vt:lpstr>
      <vt:lpstr>Religion related  </vt:lpstr>
      <vt:lpstr>Reference</vt:lpstr>
      <vt:lpstr>幻灯片 12</vt:lpstr>
      <vt:lpstr>幻灯片 13</vt:lpstr>
      <vt:lpstr>How to Find Us?</vt:lpstr>
      <vt:lpstr>The END…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lgd</dc:creator>
  <cp:lastModifiedBy>admin</cp:lastModifiedBy>
  <cp:revision>131</cp:revision>
  <cp:lastPrinted>1601-01-01T00:00:00Z</cp:lastPrinted>
  <dcterms:created xsi:type="dcterms:W3CDTF">2004-07-01T07:48:44Z</dcterms:created>
  <dcterms:modified xsi:type="dcterms:W3CDTF">2018-03-26T00:36:33Z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TC010903071033</vt:lpwstr>
  </property>
</Properties>
</file>