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2" r:id="rId6"/>
    <p:sldId id="275" r:id="rId7"/>
    <p:sldId id="276" r:id="rId8"/>
    <p:sldId id="268" r:id="rId9"/>
    <p:sldId id="269" r:id="rId10"/>
    <p:sldId id="271" r:id="rId11"/>
    <p:sldId id="266" r:id="rId12"/>
    <p:sldId id="260" r:id="rId13"/>
  </p:sldIdLst>
  <p:sldSz cx="9144000" cy="6858000" type="screen4x3"/>
  <p:notesSz cx="6858000" cy="9144000"/>
  <p:defaultTextStyle>
    <a:defPPr>
      <a:defRPr lang="zh-CN"/>
    </a:defPPr>
    <a:lvl1pPr algn="l" rtl="0" fontAlgn="base">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CC6600"/>
    <a:srgbClr val="6600FF"/>
    <a:srgbClr val="0000FF"/>
    <a:srgbClr val="0066FF"/>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63" autoAdjust="0"/>
    <p:restoredTop sz="94660" autoAdjust="0"/>
  </p:normalViewPr>
  <p:slideViewPr>
    <p:cSldViewPr snapToGrid="0">
      <p:cViewPr varScale="1">
        <p:scale>
          <a:sx n="108" d="100"/>
          <a:sy n="108" d="100"/>
        </p:scale>
        <p:origin x="-1704"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noProof="1" smtClean="0"/>
              <a:t>单击此处编辑母版标题样式</a:t>
            </a:r>
            <a:endParaRPr lang="en-US" noProof="1"/>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smtClean="0"/>
              <a:t>单击此处编辑母版副标题样式</a:t>
            </a:r>
            <a:endParaRPr lang="en-US" noProof="1"/>
          </a:p>
        </p:txBody>
      </p:sp>
      <p:sp>
        <p:nvSpPr>
          <p:cNvPr id="4" name="Date Placeholder 3"/>
          <p:cNvSpPr>
            <a:spLocks noGrp="1"/>
          </p:cNvSpPr>
          <p:nvPr>
            <p:ph type="dt" sz="half" idx="10"/>
          </p:nvPr>
        </p:nvSpPr>
        <p:spPr/>
        <p:txBody>
          <a:bodyPr/>
          <a:lstStyle>
            <a:lvl1pPr>
              <a:defRPr/>
            </a:lvl1pPr>
          </a:lstStyle>
          <a:p>
            <a:pPr>
              <a:defRPr/>
            </a:pPr>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fld id="{FD017872-5E7D-4B70-A3D5-BC21318F6D5E}" type="slidenum">
              <a:rPr lang="zh-CN" altLang="en-US"/>
              <a:pPr/>
              <a:t>‹#›</a:t>
            </a:fld>
            <a:endParaRPr lang="zh-CN" alt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noProof="1" smtClean="0"/>
              <a:t>单击此处编辑母版标题样式</a:t>
            </a:r>
            <a:endParaRPr lang="en-US" noProof="1"/>
          </a:p>
        </p:txBody>
      </p:sp>
      <p:sp>
        <p:nvSpPr>
          <p:cNvPr id="3" name="Vertical Text Placeholder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en-US" noProof="1"/>
          </a:p>
        </p:txBody>
      </p:sp>
      <p:sp>
        <p:nvSpPr>
          <p:cNvPr id="4" name="Date Placeholder 3"/>
          <p:cNvSpPr>
            <a:spLocks noGrp="1"/>
          </p:cNvSpPr>
          <p:nvPr>
            <p:ph type="dt" sz="half" idx="10"/>
          </p:nvPr>
        </p:nvSpPr>
        <p:spPr/>
        <p:txBody>
          <a:bodyPr/>
          <a:lstStyle>
            <a:lvl1pPr>
              <a:defRPr/>
            </a:lvl1pPr>
          </a:lstStyle>
          <a:p>
            <a:pPr>
              <a:defRPr/>
            </a:pPr>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fld id="{CB898A6D-4110-42E6-851A-E05F44B26F5C}" type="slidenum">
              <a:rPr lang="zh-CN" altLang="en-US"/>
              <a:pPr/>
              <a:t>‹#›</a:t>
            </a:fld>
            <a:endParaRPr lang="zh-CN" alt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noProof="1" smtClean="0"/>
              <a:t>单击此处编辑母版标题样式</a:t>
            </a:r>
            <a:endParaRPr lang="en-US" noProof="1"/>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en-US" noProof="1"/>
          </a:p>
        </p:txBody>
      </p:sp>
      <p:sp>
        <p:nvSpPr>
          <p:cNvPr id="4" name="Date Placeholder 3"/>
          <p:cNvSpPr>
            <a:spLocks noGrp="1"/>
          </p:cNvSpPr>
          <p:nvPr>
            <p:ph type="dt" sz="half" idx="10"/>
          </p:nvPr>
        </p:nvSpPr>
        <p:spPr/>
        <p:txBody>
          <a:bodyPr/>
          <a:lstStyle>
            <a:lvl1pPr>
              <a:defRPr/>
            </a:lvl1pPr>
          </a:lstStyle>
          <a:p>
            <a:pPr>
              <a:defRPr/>
            </a:pPr>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fld id="{0CF7176E-C8EE-406B-BD2B-06C634D53A62}" type="slidenum">
              <a:rPr lang="zh-CN" altLang="en-US"/>
              <a:pPr/>
              <a:t>‹#›</a:t>
            </a:fld>
            <a:endParaRPr lang="zh-CN" alt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noProof="1" smtClean="0"/>
              <a:t>单击此处编辑母版标题样式</a:t>
            </a:r>
            <a:endParaRPr lang="en-US" noProof="1"/>
          </a:p>
        </p:txBody>
      </p:sp>
      <p:sp>
        <p:nvSpPr>
          <p:cNvPr id="3" name="Content Placeholder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en-US" noProof="1"/>
          </a:p>
        </p:txBody>
      </p:sp>
      <p:sp>
        <p:nvSpPr>
          <p:cNvPr id="4" name="Date Placeholder 3"/>
          <p:cNvSpPr>
            <a:spLocks noGrp="1"/>
          </p:cNvSpPr>
          <p:nvPr>
            <p:ph type="dt" sz="half" idx="10"/>
          </p:nvPr>
        </p:nvSpPr>
        <p:spPr/>
        <p:txBody>
          <a:bodyPr/>
          <a:lstStyle>
            <a:lvl1pPr>
              <a:defRPr/>
            </a:lvl1pPr>
          </a:lstStyle>
          <a:p>
            <a:pPr>
              <a:defRPr/>
            </a:pPr>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fld id="{A043DD63-D1E8-4194-B33B-59DCB0D987C8}" type="slidenum">
              <a:rPr lang="zh-CN" altLang="en-US"/>
              <a:pPr/>
              <a:t>‹#›</a:t>
            </a:fld>
            <a:endParaRPr lang="zh-CN" alt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noProof="1" smtClean="0"/>
              <a:t>单击此处编辑母版标题样式</a:t>
            </a:r>
            <a:endParaRPr lang="en-US" noProof="1"/>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smtClean="0"/>
              <a:t>单击此处编辑母版文本样式</a:t>
            </a:r>
          </a:p>
        </p:txBody>
      </p:sp>
      <p:sp>
        <p:nvSpPr>
          <p:cNvPr id="4" name="Date Placeholder 3"/>
          <p:cNvSpPr>
            <a:spLocks noGrp="1"/>
          </p:cNvSpPr>
          <p:nvPr>
            <p:ph type="dt" sz="half" idx="10"/>
          </p:nvPr>
        </p:nvSpPr>
        <p:spPr/>
        <p:txBody>
          <a:bodyPr/>
          <a:lstStyle>
            <a:lvl1pPr>
              <a:defRPr/>
            </a:lvl1pPr>
          </a:lstStyle>
          <a:p>
            <a:pPr>
              <a:defRPr/>
            </a:pPr>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fld id="{9C280135-DAAA-482E-9F5C-4D36A72C7A02}" type="slidenum">
              <a:rPr lang="zh-CN" altLang="en-US"/>
              <a:pPr/>
              <a:t>‹#›</a:t>
            </a:fld>
            <a:endParaRPr lang="zh-CN" alt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noProof="1" smtClean="0"/>
              <a:t>单击此处编辑母版标题样式</a:t>
            </a:r>
            <a:endParaRPr lang="en-US" noProof="1"/>
          </a:p>
        </p:txBody>
      </p:sp>
      <p:sp>
        <p:nvSpPr>
          <p:cNvPr id="3" name="Content Placeholder 2"/>
          <p:cNvSpPr>
            <a:spLocks noGrp="1"/>
          </p:cNvSpPr>
          <p:nvPr>
            <p:ph sz="half" idx="1"/>
          </p:nvPr>
        </p:nvSpPr>
        <p:spPr>
          <a:xfrm>
            <a:off x="628650" y="1825625"/>
            <a:ext cx="3886200" cy="4351338"/>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en-US" noProof="1"/>
          </a:p>
        </p:txBody>
      </p:sp>
      <p:sp>
        <p:nvSpPr>
          <p:cNvPr id="4" name="Content Placeholder 3"/>
          <p:cNvSpPr>
            <a:spLocks noGrp="1"/>
          </p:cNvSpPr>
          <p:nvPr>
            <p:ph sz="half" idx="2"/>
          </p:nvPr>
        </p:nvSpPr>
        <p:spPr>
          <a:xfrm>
            <a:off x="4629150" y="1825625"/>
            <a:ext cx="3886200" cy="4351338"/>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en-US" noProof="1"/>
          </a:p>
        </p:txBody>
      </p:sp>
      <p:sp>
        <p:nvSpPr>
          <p:cNvPr id="5" name="Date Placeholder 3"/>
          <p:cNvSpPr>
            <a:spLocks noGrp="1"/>
          </p:cNvSpPr>
          <p:nvPr>
            <p:ph type="dt" sz="half" idx="10"/>
          </p:nvPr>
        </p:nvSpPr>
        <p:spPr/>
        <p:txBody>
          <a:bodyPr/>
          <a:lstStyle>
            <a:lvl1pPr>
              <a:defRPr/>
            </a:lvl1pPr>
          </a:lstStyle>
          <a:p>
            <a:pPr>
              <a:defRPr/>
            </a:pPr>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fld id="{2D8F9999-B376-45A7-8F20-26ADE1BB034A}" type="slidenum">
              <a:rPr lang="zh-CN" altLang="en-US"/>
              <a:pPr/>
              <a:t>‹#›</a:t>
            </a:fld>
            <a:endParaRPr lang="zh-CN" alt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noProof="1" smtClean="0"/>
              <a:t>单击此处编辑母版标题样式</a:t>
            </a:r>
            <a:endParaRPr lang="en-US" noProof="1"/>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en-US" noProof="1"/>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en-US" noProof="1"/>
          </a:p>
        </p:txBody>
      </p:sp>
      <p:sp>
        <p:nvSpPr>
          <p:cNvPr id="7" name="Date Placeholder 3"/>
          <p:cNvSpPr>
            <a:spLocks noGrp="1"/>
          </p:cNvSpPr>
          <p:nvPr>
            <p:ph type="dt" sz="half" idx="10"/>
          </p:nvPr>
        </p:nvSpPr>
        <p:spPr/>
        <p:txBody>
          <a:bodyPr/>
          <a:lstStyle>
            <a:lvl1pPr>
              <a:defRPr/>
            </a:lvl1pPr>
          </a:lstStyle>
          <a:p>
            <a:pPr>
              <a:defRPr/>
            </a:pPr>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fld id="{371191E6-A929-48AF-B09B-561EEBAAEF50}" type="slidenum">
              <a:rPr lang="zh-CN" altLang="en-US"/>
              <a:pPr/>
              <a:t>‹#›</a:t>
            </a:fld>
            <a:endParaRPr lang="zh-CN" alt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noProof="1" smtClean="0"/>
              <a:t>单击此处编辑母版标题样式</a:t>
            </a:r>
            <a:endParaRPr lang="en-US" noProof="1"/>
          </a:p>
        </p:txBody>
      </p:sp>
      <p:sp>
        <p:nvSpPr>
          <p:cNvPr id="3" name="Date Placeholder 3"/>
          <p:cNvSpPr>
            <a:spLocks noGrp="1"/>
          </p:cNvSpPr>
          <p:nvPr>
            <p:ph type="dt" sz="half" idx="10"/>
          </p:nvPr>
        </p:nvSpPr>
        <p:spPr/>
        <p:txBody>
          <a:bodyPr/>
          <a:lstStyle>
            <a:lvl1pPr>
              <a:defRPr/>
            </a:lvl1pPr>
          </a:lstStyle>
          <a:p>
            <a:pPr>
              <a:defRPr/>
            </a:pPr>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fld id="{C53CC0E6-9237-4D88-A947-340955ADA3C3}" type="slidenum">
              <a:rPr lang="zh-CN" altLang="en-US"/>
              <a:pPr/>
              <a:t>‹#›</a:t>
            </a:fld>
            <a:endParaRPr lang="zh-CN" alt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zh-CN" altLang="en-US"/>
          </a:p>
        </p:txBody>
      </p:sp>
      <p:sp>
        <p:nvSpPr>
          <p:cNvPr id="3" name="Footer Placeholder 4"/>
          <p:cNvSpPr>
            <a:spLocks noGrp="1"/>
          </p:cNvSpPr>
          <p:nvPr>
            <p:ph type="ftr" sz="quarter" idx="11"/>
          </p:nvPr>
        </p:nvSpPr>
        <p:spPr/>
        <p:txBody>
          <a:bodyPr/>
          <a:lstStyle>
            <a:lvl1pPr>
              <a:defRPr/>
            </a:lvl1pPr>
          </a:lstStyle>
          <a:p>
            <a:pPr>
              <a:defRPr/>
            </a:pPr>
            <a:endParaRPr lang="zh-CN" altLang="en-US"/>
          </a:p>
        </p:txBody>
      </p:sp>
      <p:sp>
        <p:nvSpPr>
          <p:cNvPr id="4" name="Slide Number Placeholder 5"/>
          <p:cNvSpPr>
            <a:spLocks noGrp="1"/>
          </p:cNvSpPr>
          <p:nvPr>
            <p:ph type="sldNum" sz="quarter" idx="12"/>
          </p:nvPr>
        </p:nvSpPr>
        <p:spPr/>
        <p:txBody>
          <a:bodyPr/>
          <a:lstStyle>
            <a:lvl1pPr>
              <a:defRPr/>
            </a:lvl1pPr>
          </a:lstStyle>
          <a:p>
            <a:fld id="{3E72FA5D-79BB-42A6-AA3E-1018A8E8B4CE}" type="slidenum">
              <a:rPr lang="zh-CN" altLang="en-US"/>
              <a:pPr/>
              <a:t>‹#›</a:t>
            </a:fld>
            <a:endParaRPr lang="zh-CN" alt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noProof="1" smtClean="0"/>
              <a:t>单击此处编辑母版标题样式</a:t>
            </a:r>
            <a:endParaRPr lang="en-US" noProof="1"/>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en-US" noProof="1"/>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smtClean="0"/>
              <a:t>单击此处编辑母版文本样式</a:t>
            </a:r>
          </a:p>
        </p:txBody>
      </p:sp>
      <p:sp>
        <p:nvSpPr>
          <p:cNvPr id="5" name="Date Placeholder 3"/>
          <p:cNvSpPr>
            <a:spLocks noGrp="1"/>
          </p:cNvSpPr>
          <p:nvPr>
            <p:ph type="dt" sz="half" idx="10"/>
          </p:nvPr>
        </p:nvSpPr>
        <p:spPr/>
        <p:txBody>
          <a:bodyPr/>
          <a:lstStyle>
            <a:lvl1pPr>
              <a:defRPr/>
            </a:lvl1pPr>
          </a:lstStyle>
          <a:p>
            <a:pPr>
              <a:defRPr/>
            </a:pPr>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fld id="{9CC679F1-0F68-4474-90B9-0D293DBFC5EB}" type="slidenum">
              <a:rPr lang="zh-CN" altLang="en-US"/>
              <a:pPr/>
              <a:t>‹#›</a:t>
            </a:fld>
            <a:endParaRPr lang="zh-CN" alt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noProof="1" smtClean="0"/>
              <a:t>单击此处编辑母版标题样式</a:t>
            </a:r>
            <a:endParaRPr lang="en-US" noProof="1"/>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smtClean="0"/>
              <a:t>单击此处编辑母版文本样式</a:t>
            </a:r>
          </a:p>
        </p:txBody>
      </p:sp>
      <p:sp>
        <p:nvSpPr>
          <p:cNvPr id="5" name="Date Placeholder 3"/>
          <p:cNvSpPr>
            <a:spLocks noGrp="1"/>
          </p:cNvSpPr>
          <p:nvPr>
            <p:ph type="dt" sz="half" idx="10"/>
          </p:nvPr>
        </p:nvSpPr>
        <p:spPr/>
        <p:txBody>
          <a:bodyPr/>
          <a:lstStyle>
            <a:lvl1pPr>
              <a:defRPr/>
            </a:lvl1pPr>
          </a:lstStyle>
          <a:p>
            <a:pPr>
              <a:defRPr/>
            </a:pPr>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fld id="{F29040F9-D79F-4841-B05C-FB06A9C8759A}" type="slidenum">
              <a:rPr lang="zh-CN" altLang="en-US"/>
              <a:pPr/>
              <a:t>‹#›</a:t>
            </a:fld>
            <a:endParaRPr lang="zh-CN" alt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idx="4294967295"/>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endParaRPr lang="en-US" smtClean="0"/>
          </a:p>
        </p:txBody>
      </p:sp>
      <p:sp>
        <p:nvSpPr>
          <p:cNvPr id="1027" name="Text Placeholder 2"/>
          <p:cNvSpPr>
            <a:spLocks noGrp="1" noChangeArrowheads="1"/>
          </p:cNvSpPr>
          <p:nvPr>
            <p:ph type="body" idx="4294967295"/>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buFontTx/>
              <a:buNone/>
              <a:defRPr sz="1200">
                <a:solidFill>
                  <a:schemeClr val="tx1">
                    <a:tint val="75000"/>
                  </a:schemeClr>
                </a:solidFill>
                <a:latin typeface="+mn-lt"/>
                <a:ea typeface="+mn-ea"/>
              </a:defRPr>
            </a:lvl1pPr>
          </a:lstStyle>
          <a:p>
            <a:pPr>
              <a:defRPr/>
            </a:pPr>
            <a:endParaRPr lang="zh-CN" alt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buFontTx/>
              <a:buNone/>
              <a:defRPr sz="1200">
                <a:solidFill>
                  <a:schemeClr val="tx1">
                    <a:tint val="7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A9893A4-6979-44E8-A320-FA4C684763A9}"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ransition spd="med">
    <p:fade/>
  </p:transition>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图片 3"/>
          <p:cNvPicPr>
            <a:picLocks noChangeAspect="1" noChangeArrowheads="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矩形 4"/>
          <p:cNvSpPr/>
          <p:nvPr/>
        </p:nvSpPr>
        <p:spPr>
          <a:xfrm>
            <a:off x="0" y="600075"/>
            <a:ext cx="9144000" cy="846138"/>
          </a:xfrm>
          <a:prstGeom prst="rect">
            <a:avLst/>
          </a:prstGeom>
          <a:solidFill>
            <a:srgbClr val="CC66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p>
        </p:txBody>
      </p:sp>
      <p:sp>
        <p:nvSpPr>
          <p:cNvPr id="6" name="文本框 5"/>
          <p:cNvSpPr txBox="1"/>
          <p:nvPr/>
        </p:nvSpPr>
        <p:spPr>
          <a:xfrm>
            <a:off x="0" y="731838"/>
            <a:ext cx="9144000" cy="584200"/>
          </a:xfrm>
          <a:prstGeom prst="rect">
            <a:avLst/>
          </a:prstGeom>
          <a:noFill/>
        </p:spPr>
        <p:txBody>
          <a:bodyPr>
            <a:spAutoFit/>
          </a:bodyPr>
          <a:lstStyle/>
          <a:p>
            <a:pPr algn="ctr" fontAlgn="auto">
              <a:spcBef>
                <a:spcPts val="0"/>
              </a:spcBef>
              <a:spcAft>
                <a:spcPts val="0"/>
              </a:spcAft>
              <a:buFontTx/>
              <a:buNone/>
              <a:defRPr/>
            </a:pPr>
            <a:r>
              <a:rPr lang="en-US" altLang="zh-CN" sz="3200" dirty="0">
                <a:solidFill>
                  <a:srgbClr val="66FF33"/>
                </a:solidFill>
                <a:effectLst>
                  <a:outerShdw blurRad="38100" dist="38100" dir="2700000" algn="tl">
                    <a:srgbClr val="000000">
                      <a:alpha val="43137"/>
                    </a:srgbClr>
                  </a:outerShdw>
                </a:effectLst>
                <a:latin typeface="Aharoni" panose="02010803020104030203" pitchFamily="2" charset="-79"/>
                <a:ea typeface="+mn-ea"/>
                <a:cs typeface="Aharoni" panose="02010803020104030203" pitchFamily="2" charset="-79"/>
                <a:sym typeface="+mn-ea"/>
              </a:rPr>
              <a:t>International Dormitory Regulations </a:t>
            </a:r>
            <a:r>
              <a:rPr lang="en-US" altLang="zh-CN" sz="3200" dirty="0">
                <a:solidFill>
                  <a:srgbClr val="66FF33"/>
                </a:solidFill>
                <a:effectLst>
                  <a:outerShdw blurRad="38100" dist="38100" dir="2700000" algn="tl">
                    <a:srgbClr val="000000">
                      <a:alpha val="43137"/>
                    </a:srgbClr>
                  </a:outerShdw>
                </a:effectLst>
                <a:latin typeface="Aharoni" panose="02010803020104030203" pitchFamily="2" charset="-79"/>
                <a:ea typeface="+mn-ea"/>
                <a:cs typeface="Aharoni" panose="02010803020104030203" pitchFamily="2" charset="-79"/>
                <a:sym typeface="+mn-ea"/>
              </a:rPr>
              <a:t>of WUT</a:t>
            </a:r>
            <a:endParaRPr lang="zh-CN" altLang="en-US" sz="3200" dirty="0">
              <a:solidFill>
                <a:srgbClr val="66FF33"/>
              </a:solidFill>
              <a:effectLst>
                <a:outerShdw blurRad="38100" dist="38100" dir="2700000" algn="tl">
                  <a:srgbClr val="000000">
                    <a:alpha val="43137"/>
                  </a:srgbClr>
                </a:outerShdw>
              </a:effectLst>
              <a:latin typeface="Aharoni" panose="02010803020104030203" pitchFamily="2" charset="-79"/>
              <a:ea typeface="+mn-ea"/>
              <a:cs typeface="Aharoni" panose="02010803020104030203" pitchFamily="2" charset="-79"/>
              <a:sym typeface="+mn-ea"/>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图片 1"/>
          <p:cNvPicPr>
            <a:picLocks noChangeAspect="1" noChangeArrowheads="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矩形 4"/>
          <p:cNvSpPr/>
          <p:nvPr/>
        </p:nvSpPr>
        <p:spPr>
          <a:xfrm>
            <a:off x="809625" y="822325"/>
            <a:ext cx="7600950" cy="5427663"/>
          </a:xfrm>
          <a:prstGeom prst="rect">
            <a:avLst/>
          </a:prstGeom>
          <a:solidFill>
            <a:srgbClr val="CC6600">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p>
        </p:txBody>
      </p:sp>
      <p:sp>
        <p:nvSpPr>
          <p:cNvPr id="3" name="文本框 2"/>
          <p:cNvSpPr txBox="1"/>
          <p:nvPr/>
        </p:nvSpPr>
        <p:spPr>
          <a:xfrm>
            <a:off x="1426304" y="1294639"/>
            <a:ext cx="6611843" cy="707886"/>
          </a:xfrm>
          <a:prstGeom prst="rect">
            <a:avLst/>
          </a:prstGeom>
          <a:noFill/>
        </p:spPr>
        <p:txBody>
          <a:bodyPr>
            <a:spAutoFit/>
          </a:bodyPr>
          <a:lstStyle/>
          <a:p>
            <a:pPr fontAlgn="auto">
              <a:spcBef>
                <a:spcPts val="0"/>
              </a:spcBef>
              <a:spcAft>
                <a:spcPts val="0"/>
              </a:spcAft>
              <a:buFontTx/>
              <a:buNone/>
              <a:defRPr/>
            </a:pPr>
            <a:r>
              <a:rPr lang="en-US" altLang="zh-CN" sz="4000" dirty="0">
                <a:ln w="12700" cap="rnd">
                  <a:solidFill>
                    <a:srgbClr val="FFFF00"/>
                  </a:solidFill>
                  <a:round/>
                </a:ln>
                <a:solidFill>
                  <a:srgbClr val="66FF33"/>
                </a:solidFill>
                <a:effectLst>
                  <a:outerShdw blurRad="50800" dist="38100" dir="2400000" sx="104000" sy="104000" algn="tl" rotWithShape="0">
                    <a:prstClr val="black">
                      <a:alpha val="40000"/>
                    </a:prstClr>
                  </a:outerShdw>
                </a:effectLst>
                <a:latin typeface="Aharoni" panose="02010803020104030203" pitchFamily="2" charset="-79"/>
                <a:ea typeface="+mn-ea"/>
                <a:cs typeface="Aharoni" panose="02010803020104030203" pitchFamily="2" charset="-79"/>
                <a:sym typeface="+mn-ea"/>
              </a:rPr>
              <a:t>5 Outstanding Dormitories</a:t>
            </a:r>
          </a:p>
        </p:txBody>
      </p:sp>
      <p:sp>
        <p:nvSpPr>
          <p:cNvPr id="10" name="文本框 9"/>
          <p:cNvSpPr txBox="1"/>
          <p:nvPr/>
        </p:nvSpPr>
        <p:spPr>
          <a:xfrm>
            <a:off x="1555750" y="2197100"/>
            <a:ext cx="6032500" cy="1476375"/>
          </a:xfrm>
          <a:prstGeom prst="rect">
            <a:avLst/>
          </a:prstGeom>
          <a:noFill/>
        </p:spPr>
        <p:txBody>
          <a:bodyPr>
            <a:spAutoFit/>
          </a:bodyPr>
          <a:lstStyle/>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To encourage the students creating a good living condition, those dormitories which are clean and well managed will be selected and recommended as Dormitory Representative, and the students will be rewarded every month.</a:t>
            </a:r>
          </a:p>
          <a:p>
            <a:pPr fontAlgn="auto">
              <a:spcBef>
                <a:spcPts val="0"/>
              </a:spcBef>
              <a:spcAft>
                <a:spcPts val="0"/>
              </a:spcAft>
              <a:buFontTx/>
              <a:buNone/>
              <a:defRPr/>
            </a:pPr>
            <a:endParaRPr lang="en-US" altLang="zh-CN" b="1" dirty="0">
              <a:solidFill>
                <a:srgbClr val="66FF33"/>
              </a:solidFill>
              <a:effectLst>
                <a:outerShdw blurRad="38100" dist="38100" dir="2700000" algn="tl">
                  <a:srgbClr val="000000">
                    <a:alpha val="43137"/>
                  </a:srgbClr>
                </a:outerShdw>
              </a:effectLst>
              <a:latin typeface="+mn-lt"/>
              <a:ea typeface="+mn-ea"/>
              <a:sym typeface="+mn-ea"/>
            </a:endParaRP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图片 5"/>
          <p:cNvPicPr>
            <a:picLocks noChangeAspect="1" noChangeArrowheads="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图片 6"/>
          <p:cNvPicPr>
            <a:picLocks noChangeAspect="1" noChangeArrowheads="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8" name="矩形 7"/>
          <p:cNvSpPr/>
          <p:nvPr/>
        </p:nvSpPr>
        <p:spPr>
          <a:xfrm>
            <a:off x="0" y="600075"/>
            <a:ext cx="9144000" cy="846138"/>
          </a:xfrm>
          <a:prstGeom prst="rect">
            <a:avLst/>
          </a:prstGeom>
          <a:solidFill>
            <a:srgbClr val="CC66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p>
        </p:txBody>
      </p:sp>
      <p:sp>
        <p:nvSpPr>
          <p:cNvPr id="9" name="文本框 8"/>
          <p:cNvSpPr txBox="1"/>
          <p:nvPr/>
        </p:nvSpPr>
        <p:spPr>
          <a:xfrm>
            <a:off x="0" y="731838"/>
            <a:ext cx="9144000" cy="584200"/>
          </a:xfrm>
          <a:prstGeom prst="rect">
            <a:avLst/>
          </a:prstGeom>
          <a:noFill/>
        </p:spPr>
        <p:txBody>
          <a:bodyPr>
            <a:spAutoFit/>
          </a:bodyPr>
          <a:lstStyle/>
          <a:p>
            <a:pPr algn="ctr" fontAlgn="auto">
              <a:spcBef>
                <a:spcPts val="0"/>
              </a:spcBef>
              <a:spcAft>
                <a:spcPts val="0"/>
              </a:spcAft>
              <a:buFontTx/>
              <a:buNone/>
              <a:defRPr/>
            </a:pPr>
            <a:r>
              <a:rPr lang="en-US" altLang="zh-CN" sz="3200" dirty="0">
                <a:solidFill>
                  <a:srgbClr val="66FF33"/>
                </a:solidFill>
                <a:effectLst>
                  <a:outerShdw blurRad="38100" dist="38100" dir="2700000" algn="tl">
                    <a:srgbClr val="000000">
                      <a:alpha val="43137"/>
                    </a:srgbClr>
                  </a:outerShdw>
                </a:effectLst>
                <a:latin typeface="Aharoni" panose="02010803020104030203" pitchFamily="2" charset="-79"/>
                <a:ea typeface="+mn-ea"/>
                <a:cs typeface="Aharoni" panose="02010803020104030203" pitchFamily="2" charset="-79"/>
                <a:sym typeface="+mn-ea"/>
              </a:rPr>
              <a:t>Let’s Create A Big Happy Family in WUT</a:t>
            </a:r>
            <a:endParaRPr lang="zh-CN" altLang="en-US" sz="3200" dirty="0">
              <a:solidFill>
                <a:srgbClr val="66FF33"/>
              </a:solidFill>
              <a:effectLst>
                <a:outerShdw blurRad="38100" dist="38100" dir="2700000" algn="tl">
                  <a:srgbClr val="000000">
                    <a:alpha val="43137"/>
                  </a:srgbClr>
                </a:outerShdw>
              </a:effectLst>
              <a:latin typeface="Aharoni" panose="02010803020104030203" pitchFamily="2" charset="-79"/>
              <a:ea typeface="+mn-ea"/>
              <a:cs typeface="Aharoni" panose="02010803020104030203" pitchFamily="2" charset="-79"/>
              <a:sym typeface="+mn-ea"/>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图片 1"/>
          <p:cNvPicPr>
            <a:picLocks noChangeAspect="1" noChangeArrowheads="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矩形 4"/>
          <p:cNvSpPr/>
          <p:nvPr/>
        </p:nvSpPr>
        <p:spPr>
          <a:xfrm>
            <a:off x="566738" y="561975"/>
            <a:ext cx="8289925" cy="6078538"/>
          </a:xfrm>
          <a:prstGeom prst="rect">
            <a:avLst/>
          </a:prstGeom>
          <a:solidFill>
            <a:srgbClr val="CC6600">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p>
        </p:txBody>
      </p:sp>
      <p:sp>
        <p:nvSpPr>
          <p:cNvPr id="3" name="文本框 2"/>
          <p:cNvSpPr txBox="1"/>
          <p:nvPr/>
        </p:nvSpPr>
        <p:spPr>
          <a:xfrm>
            <a:off x="1035050" y="1219835"/>
            <a:ext cx="7352665" cy="829945"/>
          </a:xfrm>
          <a:prstGeom prst="rect">
            <a:avLst/>
          </a:prstGeom>
          <a:noFill/>
        </p:spPr>
        <p:txBody>
          <a:bodyPr>
            <a:spAutoFit/>
          </a:bodyPr>
          <a:lstStyle/>
          <a:p>
            <a:pPr fontAlgn="auto">
              <a:spcBef>
                <a:spcPts val="0"/>
              </a:spcBef>
              <a:spcAft>
                <a:spcPts val="0"/>
              </a:spcAft>
              <a:buFontTx/>
              <a:buNone/>
              <a:defRPr/>
            </a:pPr>
            <a:r>
              <a:rPr lang="en-US" altLang="zh-CN" sz="4800" dirty="0">
                <a:ln w="12700" cap="rnd">
                  <a:solidFill>
                    <a:srgbClr val="FFFF00"/>
                  </a:solidFill>
                  <a:round/>
                </a:ln>
                <a:solidFill>
                  <a:srgbClr val="66FF33"/>
                </a:solidFill>
                <a:effectLst>
                  <a:outerShdw blurRad="50800" dist="38100" dir="2400000" sx="104000" sy="104000" algn="tl" rotWithShape="0">
                    <a:prstClr val="black">
                      <a:alpha val="40000"/>
                    </a:prstClr>
                  </a:outerShdw>
                </a:effectLst>
                <a:latin typeface="Aharoni" panose="02010803020104030203" pitchFamily="2" charset="-79"/>
                <a:ea typeface="+mn-ea"/>
                <a:cs typeface="Aharoni" panose="02010803020104030203" pitchFamily="2" charset="-79"/>
                <a:sym typeface="+mn-ea"/>
              </a:rPr>
              <a:t>1 What do you expect?</a:t>
            </a:r>
          </a:p>
        </p:txBody>
      </p:sp>
      <p:sp>
        <p:nvSpPr>
          <p:cNvPr id="6" name="文本框 5"/>
          <p:cNvSpPr txBox="1"/>
          <p:nvPr/>
        </p:nvSpPr>
        <p:spPr>
          <a:xfrm>
            <a:off x="1444625" y="2616200"/>
            <a:ext cx="6032500" cy="2676525"/>
          </a:xfrm>
          <a:prstGeom prst="rect">
            <a:avLst/>
          </a:prstGeom>
          <a:noFill/>
        </p:spPr>
        <p:txBody>
          <a:bodyPr>
            <a:spAutoFit/>
          </a:bodyPr>
          <a:lstStyle/>
          <a:p>
            <a:pPr fontAlgn="auto">
              <a:spcBef>
                <a:spcPts val="0"/>
              </a:spcBef>
              <a:spcAft>
                <a:spcPts val="0"/>
              </a:spcAft>
              <a:buFontTx/>
              <a:buNone/>
              <a:defRPr/>
            </a:pPr>
            <a:r>
              <a:rPr lang="en-US" altLang="zh-CN" sz="2400" b="1" dirty="0">
                <a:solidFill>
                  <a:srgbClr val="66FF33"/>
                </a:solidFill>
                <a:effectLst>
                  <a:outerShdw blurRad="38100" dist="38100" dir="2700000" algn="tl">
                    <a:srgbClr val="000000">
                      <a:alpha val="43137"/>
                    </a:srgbClr>
                  </a:outerShdw>
                </a:effectLst>
                <a:latin typeface="+mn-lt"/>
                <a:ea typeface="+mn-ea"/>
                <a:sym typeface="+mn-ea"/>
              </a:rPr>
              <a:t>The reason that international students come to China and study in WUT is to learn more knowledge and Chinese Culture, to ensure that the International Students Office (ISO) feels obliged to provide a secure and friendly environment in the dormitories, and we also need your support to achieve it.</a:t>
            </a: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图片 1"/>
          <p:cNvPicPr>
            <a:picLocks noChangeAspect="1" noChangeArrowheads="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矩形 4"/>
          <p:cNvSpPr/>
          <p:nvPr/>
        </p:nvSpPr>
        <p:spPr>
          <a:xfrm>
            <a:off x="406400" y="244475"/>
            <a:ext cx="8054975" cy="6308725"/>
          </a:xfrm>
          <a:prstGeom prst="rect">
            <a:avLst/>
          </a:prstGeom>
          <a:solidFill>
            <a:srgbClr val="CC6600">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p>
        </p:txBody>
      </p:sp>
      <p:sp>
        <p:nvSpPr>
          <p:cNvPr id="3" name="文本框 2"/>
          <p:cNvSpPr txBox="1"/>
          <p:nvPr/>
        </p:nvSpPr>
        <p:spPr>
          <a:xfrm>
            <a:off x="1297396" y="524546"/>
            <a:ext cx="6032311" cy="829945"/>
          </a:xfrm>
          <a:prstGeom prst="rect">
            <a:avLst/>
          </a:prstGeom>
          <a:noFill/>
        </p:spPr>
        <p:txBody>
          <a:bodyPr>
            <a:spAutoFit/>
          </a:bodyPr>
          <a:lstStyle/>
          <a:p>
            <a:pPr fontAlgn="auto">
              <a:spcBef>
                <a:spcPts val="0"/>
              </a:spcBef>
              <a:spcAft>
                <a:spcPts val="0"/>
              </a:spcAft>
              <a:buFontTx/>
              <a:buNone/>
              <a:defRPr/>
            </a:pPr>
            <a:r>
              <a:rPr lang="en-US" altLang="zh-CN" sz="4800" dirty="0">
                <a:ln w="12700" cap="rnd">
                  <a:solidFill>
                    <a:srgbClr val="FFFF00"/>
                  </a:solidFill>
                  <a:round/>
                </a:ln>
                <a:solidFill>
                  <a:srgbClr val="66FF33"/>
                </a:solidFill>
                <a:effectLst>
                  <a:outerShdw blurRad="50800" dist="38100" dir="2400000" sx="104000" sy="104000" algn="tl" rotWithShape="0">
                    <a:prstClr val="black">
                      <a:alpha val="40000"/>
                    </a:prstClr>
                  </a:outerShdw>
                </a:effectLst>
                <a:latin typeface="Aharoni" panose="02010803020104030203" pitchFamily="2" charset="-79"/>
                <a:ea typeface="+mn-ea"/>
                <a:cs typeface="Aharoni" panose="02010803020104030203" pitchFamily="2" charset="-79"/>
                <a:sym typeface="+mn-ea"/>
              </a:rPr>
              <a:t>2 Organization</a:t>
            </a:r>
          </a:p>
        </p:txBody>
      </p:sp>
      <p:sp>
        <p:nvSpPr>
          <p:cNvPr id="4" name="矩形 3"/>
          <p:cNvSpPr/>
          <p:nvPr/>
        </p:nvSpPr>
        <p:spPr>
          <a:xfrm>
            <a:off x="969963" y="1525588"/>
            <a:ext cx="6686550" cy="4111625"/>
          </a:xfrm>
          <a:prstGeom prst="rect">
            <a:avLst/>
          </a:prstGeom>
          <a:solidFill>
            <a:srgbClr val="66FF33">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p>
        </p:txBody>
      </p:sp>
      <p:sp>
        <p:nvSpPr>
          <p:cNvPr id="10" name="圆角矩形 9"/>
          <p:cNvSpPr/>
          <p:nvPr/>
        </p:nvSpPr>
        <p:spPr>
          <a:xfrm>
            <a:off x="1665288" y="3251200"/>
            <a:ext cx="1739900" cy="6604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r>
              <a:rPr lang="en-US" altLang="zh-CN" sz="2000" dirty="0">
                <a:sym typeface="+mn-ea"/>
              </a:rPr>
              <a:t>International Student Office</a:t>
            </a:r>
          </a:p>
        </p:txBody>
      </p:sp>
      <p:sp>
        <p:nvSpPr>
          <p:cNvPr id="12" name="圆角矩形 11"/>
          <p:cNvSpPr/>
          <p:nvPr/>
        </p:nvSpPr>
        <p:spPr>
          <a:xfrm>
            <a:off x="3038475" y="4040188"/>
            <a:ext cx="1371600" cy="1050925"/>
          </a:xfrm>
          <a:prstGeom prst="roundRect">
            <a:avLst>
              <a:gd name="adj" fmla="val 8975"/>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r>
              <a:rPr lang="en-US" altLang="zh-CN" sz="1600" dirty="0">
                <a:sym typeface="+mn-ea"/>
              </a:rPr>
              <a:t>International Students</a:t>
            </a:r>
            <a:endParaRPr lang="zh-CN" altLang="en-US" sz="1600" dirty="0">
              <a:sym typeface="+mn-ea"/>
            </a:endParaRPr>
          </a:p>
        </p:txBody>
      </p:sp>
      <p:sp>
        <p:nvSpPr>
          <p:cNvPr id="19" name="圆角矩形 18"/>
          <p:cNvSpPr/>
          <p:nvPr/>
        </p:nvSpPr>
        <p:spPr>
          <a:xfrm>
            <a:off x="4637088" y="4040188"/>
            <a:ext cx="1371600" cy="1050925"/>
          </a:xfrm>
          <a:prstGeom prst="roundRect">
            <a:avLst>
              <a:gd name="adj" fmla="val 8975"/>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r>
              <a:rPr lang="en-US" altLang="zh-CN" sz="1600" dirty="0">
                <a:sym typeface="+mn-ea"/>
              </a:rPr>
              <a:t>International Students</a:t>
            </a:r>
            <a:endParaRPr lang="zh-CN" altLang="en-US" sz="1600" dirty="0">
              <a:sym typeface="+mn-ea"/>
            </a:endParaRPr>
          </a:p>
        </p:txBody>
      </p:sp>
      <p:sp>
        <p:nvSpPr>
          <p:cNvPr id="20" name="圆角矩形 19"/>
          <p:cNvSpPr/>
          <p:nvPr/>
        </p:nvSpPr>
        <p:spPr>
          <a:xfrm>
            <a:off x="1804988" y="2582863"/>
            <a:ext cx="1371600" cy="546100"/>
          </a:xfrm>
          <a:prstGeom prst="roundRect">
            <a:avLst>
              <a:gd name="adj" fmla="val 8975"/>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r>
              <a:rPr lang="en-US" altLang="zh-CN" dirty="0">
                <a:sym typeface="+mn-ea"/>
              </a:rPr>
              <a:t>Reps</a:t>
            </a:r>
            <a:endParaRPr lang="zh-CN" altLang="en-US" dirty="0">
              <a:sym typeface="+mn-ea"/>
            </a:endParaRPr>
          </a:p>
        </p:txBody>
      </p:sp>
      <p:sp>
        <p:nvSpPr>
          <p:cNvPr id="21" name="圆角矩形 20"/>
          <p:cNvSpPr/>
          <p:nvPr/>
        </p:nvSpPr>
        <p:spPr>
          <a:xfrm>
            <a:off x="6216650" y="4040188"/>
            <a:ext cx="1371600" cy="1050925"/>
          </a:xfrm>
          <a:prstGeom prst="roundRect">
            <a:avLst>
              <a:gd name="adj" fmla="val 8975"/>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r>
              <a:rPr lang="en-US" altLang="zh-CN" sz="1600" dirty="0">
                <a:sym typeface="+mn-ea"/>
              </a:rPr>
              <a:t>International Students</a:t>
            </a:r>
            <a:endParaRPr lang="zh-CN" altLang="en-US" sz="1600" dirty="0">
              <a:sym typeface="+mn-ea"/>
            </a:endParaRPr>
          </a:p>
        </p:txBody>
      </p:sp>
      <p:sp>
        <p:nvSpPr>
          <p:cNvPr id="6" name="圆角矩形 5"/>
          <p:cNvSpPr/>
          <p:nvPr/>
        </p:nvSpPr>
        <p:spPr>
          <a:xfrm>
            <a:off x="3038475" y="1749425"/>
            <a:ext cx="3771900" cy="669925"/>
          </a:xfrm>
          <a:prstGeom prst="roundRect">
            <a:avLst>
              <a:gd name="adj" fmla="val 8975"/>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r>
              <a:rPr lang="en-US" altLang="zh-CN" sz="2800" dirty="0">
                <a:sym typeface="+mn-ea"/>
              </a:rPr>
              <a:t>Property Management </a:t>
            </a:r>
          </a:p>
        </p:txBody>
      </p:sp>
      <p:sp>
        <p:nvSpPr>
          <p:cNvPr id="7" name="上下箭头 6"/>
          <p:cNvSpPr/>
          <p:nvPr/>
        </p:nvSpPr>
        <p:spPr>
          <a:xfrm>
            <a:off x="3405188" y="2470150"/>
            <a:ext cx="346075" cy="158908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noProof="1"/>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图片 1"/>
          <p:cNvPicPr>
            <a:picLocks noChangeAspect="1" noChangeArrowheads="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矩形 4"/>
          <p:cNvSpPr/>
          <p:nvPr/>
        </p:nvSpPr>
        <p:spPr>
          <a:xfrm>
            <a:off x="874713" y="822325"/>
            <a:ext cx="7524750" cy="5622925"/>
          </a:xfrm>
          <a:prstGeom prst="rect">
            <a:avLst/>
          </a:prstGeom>
          <a:solidFill>
            <a:srgbClr val="CC6600">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p>
        </p:txBody>
      </p:sp>
      <p:sp>
        <p:nvSpPr>
          <p:cNvPr id="3" name="文本框 2"/>
          <p:cNvSpPr txBox="1"/>
          <p:nvPr/>
        </p:nvSpPr>
        <p:spPr>
          <a:xfrm>
            <a:off x="1462405" y="1275715"/>
            <a:ext cx="6710680" cy="829945"/>
          </a:xfrm>
          <a:prstGeom prst="rect">
            <a:avLst/>
          </a:prstGeom>
          <a:noFill/>
        </p:spPr>
        <p:txBody>
          <a:bodyPr>
            <a:spAutoFit/>
          </a:bodyPr>
          <a:lstStyle/>
          <a:p>
            <a:pPr fontAlgn="auto">
              <a:spcBef>
                <a:spcPts val="0"/>
              </a:spcBef>
              <a:spcAft>
                <a:spcPts val="0"/>
              </a:spcAft>
              <a:buFontTx/>
              <a:buNone/>
              <a:defRPr/>
            </a:pPr>
            <a:r>
              <a:rPr lang="en-US" altLang="zh-CN" sz="4800" dirty="0">
                <a:ln w="12700" cap="rnd">
                  <a:solidFill>
                    <a:srgbClr val="FFFF00"/>
                  </a:solidFill>
                  <a:round/>
                </a:ln>
                <a:solidFill>
                  <a:srgbClr val="66FF33"/>
                </a:solidFill>
                <a:effectLst>
                  <a:outerShdw blurRad="50800" dist="38100" dir="2400000" sx="104000" sy="104000" algn="tl" rotWithShape="0">
                    <a:prstClr val="black">
                      <a:alpha val="40000"/>
                    </a:prstClr>
                  </a:outerShdw>
                </a:effectLst>
                <a:latin typeface="Aharoni" panose="02010803020104030203" pitchFamily="2" charset="-79"/>
                <a:ea typeface="+mn-ea"/>
                <a:cs typeface="Aharoni" panose="02010803020104030203" pitchFamily="2" charset="-79"/>
                <a:sym typeface="+mn-ea"/>
              </a:rPr>
              <a:t>3 Specific Regulations</a:t>
            </a:r>
          </a:p>
        </p:txBody>
      </p:sp>
      <p:sp>
        <p:nvSpPr>
          <p:cNvPr id="7" name="文本框 6"/>
          <p:cNvSpPr txBox="1"/>
          <p:nvPr/>
        </p:nvSpPr>
        <p:spPr>
          <a:xfrm>
            <a:off x="1555750" y="2197100"/>
            <a:ext cx="6032500" cy="368300"/>
          </a:xfrm>
          <a:prstGeom prst="rect">
            <a:avLst/>
          </a:prstGeom>
          <a:noFill/>
        </p:spPr>
        <p:txBody>
          <a:bodyPr>
            <a:spAutoFit/>
          </a:bodyPr>
          <a:lstStyle/>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International Students Handbook – Page 57</a:t>
            </a:r>
          </a:p>
        </p:txBody>
      </p:sp>
      <p:sp>
        <p:nvSpPr>
          <p:cNvPr id="8" name="文本框 7"/>
          <p:cNvSpPr txBox="1"/>
          <p:nvPr/>
        </p:nvSpPr>
        <p:spPr>
          <a:xfrm>
            <a:off x="1555750" y="2679700"/>
            <a:ext cx="6032500" cy="1198563"/>
          </a:xfrm>
          <a:prstGeom prst="rect">
            <a:avLst/>
          </a:prstGeom>
          <a:noFill/>
        </p:spPr>
        <p:txBody>
          <a:bodyPr>
            <a:spAutoFit/>
          </a:bodyPr>
          <a:lstStyle/>
          <a:p>
            <a:pPr fontAlgn="auto">
              <a:spcBef>
                <a:spcPts val="0"/>
              </a:spcBef>
              <a:spcAft>
                <a:spcPts val="0"/>
              </a:spcAft>
              <a:buFontTx/>
              <a:buNone/>
              <a:defRPr/>
            </a:pPr>
            <a:r>
              <a:rPr lang="en-US" altLang="zh-CN" sz="2400" b="1" dirty="0">
                <a:solidFill>
                  <a:srgbClr val="66FF33"/>
                </a:solidFill>
                <a:effectLst>
                  <a:outerShdw blurRad="38100" dist="38100" dir="2700000" algn="tl">
                    <a:srgbClr val="000000">
                      <a:alpha val="43137"/>
                    </a:srgbClr>
                  </a:outerShdw>
                </a:effectLst>
                <a:latin typeface="+mn-lt"/>
                <a:ea typeface="+mn-ea"/>
                <a:sym typeface="+mn-ea"/>
              </a:rPr>
              <a:t>1.1 Students cannot change their room without permission in written from the International Students Office.</a:t>
            </a: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图片 1"/>
          <p:cNvPicPr>
            <a:picLocks noChangeAspect="1" noChangeArrowheads="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矩形 4"/>
          <p:cNvSpPr/>
          <p:nvPr/>
        </p:nvSpPr>
        <p:spPr>
          <a:xfrm>
            <a:off x="976313" y="822325"/>
            <a:ext cx="7191375" cy="5213350"/>
          </a:xfrm>
          <a:prstGeom prst="rect">
            <a:avLst/>
          </a:prstGeom>
          <a:solidFill>
            <a:srgbClr val="CC6600">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p>
        </p:txBody>
      </p:sp>
      <p:sp>
        <p:nvSpPr>
          <p:cNvPr id="3" name="文本框 2"/>
          <p:cNvSpPr txBox="1"/>
          <p:nvPr/>
        </p:nvSpPr>
        <p:spPr>
          <a:xfrm>
            <a:off x="1555843" y="1489584"/>
            <a:ext cx="6032311" cy="707886"/>
          </a:xfrm>
          <a:prstGeom prst="rect">
            <a:avLst/>
          </a:prstGeom>
          <a:noFill/>
        </p:spPr>
        <p:txBody>
          <a:bodyPr>
            <a:spAutoFit/>
          </a:bodyPr>
          <a:lstStyle/>
          <a:p>
            <a:pPr fontAlgn="auto">
              <a:spcBef>
                <a:spcPts val="0"/>
              </a:spcBef>
              <a:spcAft>
                <a:spcPts val="0"/>
              </a:spcAft>
              <a:buFontTx/>
              <a:buNone/>
              <a:defRPr/>
            </a:pPr>
            <a:r>
              <a:rPr lang="en-US" altLang="zh-CN" sz="4000" dirty="0">
                <a:ln w="12700" cap="rnd">
                  <a:solidFill>
                    <a:srgbClr val="FFFF00"/>
                  </a:solidFill>
                  <a:round/>
                </a:ln>
                <a:solidFill>
                  <a:srgbClr val="66FF33"/>
                </a:solidFill>
                <a:effectLst>
                  <a:outerShdw blurRad="50800" dist="38100" dir="2400000" sx="104000" sy="104000" algn="tl" rotWithShape="0">
                    <a:prstClr val="black">
                      <a:alpha val="40000"/>
                    </a:prstClr>
                  </a:outerShdw>
                </a:effectLst>
                <a:latin typeface="Aharoni" panose="02010803020104030203" pitchFamily="2" charset="-79"/>
                <a:ea typeface="+mn-ea"/>
                <a:cs typeface="Aharoni" panose="02010803020104030203" pitchFamily="2" charset="-79"/>
                <a:sym typeface="+mn-ea"/>
              </a:rPr>
              <a:t>3 Specific Regulations</a:t>
            </a:r>
          </a:p>
        </p:txBody>
      </p:sp>
      <p:sp>
        <p:nvSpPr>
          <p:cNvPr id="7" name="文本框 6"/>
          <p:cNvSpPr txBox="1"/>
          <p:nvPr/>
        </p:nvSpPr>
        <p:spPr>
          <a:xfrm>
            <a:off x="1555750" y="2197100"/>
            <a:ext cx="6032500" cy="368300"/>
          </a:xfrm>
          <a:prstGeom prst="rect">
            <a:avLst/>
          </a:prstGeom>
          <a:noFill/>
        </p:spPr>
        <p:txBody>
          <a:bodyPr>
            <a:spAutoFit/>
          </a:bodyPr>
          <a:lstStyle/>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International Students Handbook – Page 59</a:t>
            </a:r>
          </a:p>
        </p:txBody>
      </p:sp>
      <p:sp>
        <p:nvSpPr>
          <p:cNvPr id="8" name="文本框 7"/>
          <p:cNvSpPr txBox="1"/>
          <p:nvPr/>
        </p:nvSpPr>
        <p:spPr>
          <a:xfrm>
            <a:off x="1555750" y="2670175"/>
            <a:ext cx="6032500" cy="2862263"/>
          </a:xfrm>
          <a:prstGeom prst="rect">
            <a:avLst/>
          </a:prstGeom>
          <a:noFill/>
        </p:spPr>
        <p:txBody>
          <a:bodyPr>
            <a:spAutoFit/>
          </a:bodyPr>
          <a:lstStyle/>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1.9 The dormitory is only for the students.</a:t>
            </a:r>
          </a:p>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No family members &amp; No accommodating visitors</a:t>
            </a:r>
          </a:p>
          <a:p>
            <a:pPr fontAlgn="auto">
              <a:spcBef>
                <a:spcPts val="0"/>
              </a:spcBef>
              <a:spcAft>
                <a:spcPts val="0"/>
              </a:spcAft>
              <a:buFontTx/>
              <a:buNone/>
              <a:defRPr/>
            </a:pPr>
            <a:endParaRPr lang="en-US" altLang="zh-CN" b="1" dirty="0">
              <a:solidFill>
                <a:srgbClr val="66FF33"/>
              </a:solidFill>
              <a:effectLst>
                <a:outerShdw blurRad="38100" dist="38100" dir="2700000" algn="tl">
                  <a:srgbClr val="000000">
                    <a:alpha val="43137"/>
                  </a:srgbClr>
                </a:outerShdw>
              </a:effectLst>
              <a:latin typeface="+mn-lt"/>
              <a:ea typeface="+mn-ea"/>
              <a:sym typeface="+mn-ea"/>
            </a:endParaRPr>
          </a:p>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2.1 Visitors can only be received at a proper time between 8:00 and 22:00. No guest is allowed to stay inside the building after 22:00. </a:t>
            </a:r>
          </a:p>
          <a:p>
            <a:pPr fontAlgn="auto">
              <a:spcBef>
                <a:spcPts val="0"/>
              </a:spcBef>
              <a:spcAft>
                <a:spcPts val="0"/>
              </a:spcAft>
              <a:buFontTx/>
              <a:buNone/>
              <a:defRPr/>
            </a:pPr>
            <a:endParaRPr lang="en-US" altLang="zh-CN" b="1" dirty="0">
              <a:solidFill>
                <a:srgbClr val="66FF33"/>
              </a:solidFill>
              <a:effectLst>
                <a:outerShdw blurRad="38100" dist="38100" dir="2700000" algn="tl">
                  <a:srgbClr val="000000">
                    <a:alpha val="43137"/>
                  </a:srgbClr>
                </a:outerShdw>
              </a:effectLst>
              <a:latin typeface="+mn-lt"/>
              <a:ea typeface="+mn-ea"/>
              <a:sym typeface="+mn-ea"/>
            </a:endParaRPr>
          </a:p>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2.2 All visitors should show their valid Identity Card to the person on duty in the presence of the room owner. </a:t>
            </a:r>
          </a:p>
          <a:p>
            <a:pPr fontAlgn="auto">
              <a:spcBef>
                <a:spcPts val="0"/>
              </a:spcBef>
              <a:spcAft>
                <a:spcPts val="0"/>
              </a:spcAft>
              <a:buFontTx/>
              <a:buNone/>
              <a:defRPr/>
            </a:pPr>
            <a:endParaRPr lang="en-US" altLang="zh-CN" b="1" dirty="0">
              <a:solidFill>
                <a:srgbClr val="66FF33"/>
              </a:solidFill>
              <a:effectLst>
                <a:outerShdw blurRad="38100" dist="38100" dir="2700000" algn="tl">
                  <a:srgbClr val="000000">
                    <a:alpha val="43137"/>
                  </a:srgbClr>
                </a:outerShdw>
              </a:effectLst>
              <a:latin typeface="+mn-lt"/>
              <a:ea typeface="+mn-ea"/>
              <a:sym typeface="+mn-ea"/>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图片 1"/>
          <p:cNvPicPr>
            <a:picLocks noChangeAspect="1" noChangeArrowheads="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矩形 4"/>
          <p:cNvSpPr/>
          <p:nvPr/>
        </p:nvSpPr>
        <p:spPr>
          <a:xfrm>
            <a:off x="976313" y="822325"/>
            <a:ext cx="7191375" cy="5213350"/>
          </a:xfrm>
          <a:prstGeom prst="rect">
            <a:avLst/>
          </a:prstGeom>
          <a:solidFill>
            <a:srgbClr val="CC6600">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p>
        </p:txBody>
      </p:sp>
      <p:sp>
        <p:nvSpPr>
          <p:cNvPr id="3" name="文本框 2"/>
          <p:cNvSpPr txBox="1"/>
          <p:nvPr/>
        </p:nvSpPr>
        <p:spPr>
          <a:xfrm>
            <a:off x="1555844" y="1489584"/>
            <a:ext cx="6032311" cy="707887"/>
          </a:xfrm>
          <a:prstGeom prst="rect">
            <a:avLst/>
          </a:prstGeom>
          <a:noFill/>
        </p:spPr>
        <p:txBody>
          <a:bodyPr>
            <a:spAutoFit/>
          </a:bodyPr>
          <a:lstStyle/>
          <a:p>
            <a:pPr fontAlgn="auto">
              <a:spcBef>
                <a:spcPts val="0"/>
              </a:spcBef>
              <a:spcAft>
                <a:spcPts val="0"/>
              </a:spcAft>
              <a:buFontTx/>
              <a:buNone/>
              <a:defRPr/>
            </a:pPr>
            <a:r>
              <a:rPr lang="en-US" altLang="zh-CN" sz="4000" dirty="0">
                <a:ln w="12700" cap="rnd">
                  <a:solidFill>
                    <a:srgbClr val="FFFF00"/>
                  </a:solidFill>
                  <a:round/>
                </a:ln>
                <a:solidFill>
                  <a:srgbClr val="66FF33"/>
                </a:solidFill>
                <a:effectLst>
                  <a:outerShdw blurRad="50800" dist="38100" dir="2400000" sx="104000" sy="104000" algn="tl" rotWithShape="0">
                    <a:prstClr val="black">
                      <a:alpha val="40000"/>
                    </a:prstClr>
                  </a:outerShdw>
                </a:effectLst>
                <a:latin typeface="Aharoni" panose="02010803020104030203" pitchFamily="2" charset="-79"/>
                <a:ea typeface="+mn-ea"/>
                <a:cs typeface="Aharoni" panose="02010803020104030203" pitchFamily="2" charset="-79"/>
                <a:sym typeface="+mn-ea"/>
              </a:rPr>
              <a:t>3 Specific Regulations</a:t>
            </a:r>
          </a:p>
        </p:txBody>
      </p:sp>
      <p:sp>
        <p:nvSpPr>
          <p:cNvPr id="7" name="文本框 6"/>
          <p:cNvSpPr txBox="1"/>
          <p:nvPr/>
        </p:nvSpPr>
        <p:spPr>
          <a:xfrm>
            <a:off x="1555750" y="2197100"/>
            <a:ext cx="6032500" cy="368300"/>
          </a:xfrm>
          <a:prstGeom prst="rect">
            <a:avLst/>
          </a:prstGeom>
          <a:noFill/>
        </p:spPr>
        <p:txBody>
          <a:bodyPr>
            <a:spAutoFit/>
          </a:bodyPr>
          <a:lstStyle/>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International Students Handbook – </a:t>
            </a:r>
            <a:r>
              <a:rPr lang="en-US" altLang="zh-CN" b="1">
                <a:solidFill>
                  <a:srgbClr val="66FF33"/>
                </a:solidFill>
                <a:effectLst>
                  <a:outerShdw blurRad="38100" dist="38100" dir="2700000" algn="tl">
                    <a:srgbClr val="000000">
                      <a:alpha val="43137"/>
                    </a:srgbClr>
                  </a:outerShdw>
                </a:effectLst>
                <a:latin typeface="+mn-lt"/>
                <a:ea typeface="+mn-ea"/>
                <a:sym typeface="+mn-ea"/>
              </a:rPr>
              <a:t>Page 60</a:t>
            </a:r>
            <a:endParaRPr lang="en-US" altLang="zh-CN" b="1" dirty="0">
              <a:solidFill>
                <a:srgbClr val="66FF33"/>
              </a:solidFill>
              <a:effectLst>
                <a:outerShdw blurRad="38100" dist="38100" dir="2700000" algn="tl">
                  <a:srgbClr val="000000">
                    <a:alpha val="43137"/>
                  </a:srgbClr>
                </a:outerShdw>
              </a:effectLst>
              <a:latin typeface="+mn-lt"/>
              <a:ea typeface="+mn-ea"/>
              <a:sym typeface="+mn-ea"/>
            </a:endParaRPr>
          </a:p>
        </p:txBody>
      </p:sp>
      <p:sp>
        <p:nvSpPr>
          <p:cNvPr id="8" name="文本框 7"/>
          <p:cNvSpPr txBox="1"/>
          <p:nvPr/>
        </p:nvSpPr>
        <p:spPr>
          <a:xfrm>
            <a:off x="1555750" y="2679700"/>
            <a:ext cx="6032500" cy="2306638"/>
          </a:xfrm>
          <a:prstGeom prst="rect">
            <a:avLst/>
          </a:prstGeom>
          <a:noFill/>
        </p:spPr>
        <p:txBody>
          <a:bodyPr>
            <a:spAutoFit/>
          </a:bodyPr>
          <a:lstStyle/>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2.2 The dormitory will be closed from 23:00 in the evening till 6:00 in the morning. If no emergency ,Students are not allowed to go out after 23:00 in the evening. The students who enter or leave the building between 23:00 and 6:00 are required to register in the Late-entry Registration Form. If the number of late entries exceeds 3 times in a semester, the student will lose qualification for applying for the scholarship for the current year. </a:t>
            </a: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图片 1"/>
          <p:cNvPicPr>
            <a:picLocks noChangeAspect="1" noChangeArrowheads="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矩形 4"/>
          <p:cNvSpPr/>
          <p:nvPr/>
        </p:nvSpPr>
        <p:spPr>
          <a:xfrm>
            <a:off x="406400" y="244475"/>
            <a:ext cx="8054975" cy="6308725"/>
          </a:xfrm>
          <a:prstGeom prst="rect">
            <a:avLst/>
          </a:prstGeom>
          <a:solidFill>
            <a:srgbClr val="CC6600">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p>
        </p:txBody>
      </p:sp>
      <p:sp>
        <p:nvSpPr>
          <p:cNvPr id="4" name="矩形 3"/>
          <p:cNvSpPr/>
          <p:nvPr/>
        </p:nvSpPr>
        <p:spPr>
          <a:xfrm>
            <a:off x="969963" y="1525588"/>
            <a:ext cx="6686550" cy="4111625"/>
          </a:xfrm>
          <a:prstGeom prst="rect">
            <a:avLst/>
          </a:prstGeom>
          <a:solidFill>
            <a:srgbClr val="66FF33">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p>
        </p:txBody>
      </p:sp>
      <p:sp>
        <p:nvSpPr>
          <p:cNvPr id="10" name="圆角矩形 9"/>
          <p:cNvSpPr/>
          <p:nvPr/>
        </p:nvSpPr>
        <p:spPr>
          <a:xfrm>
            <a:off x="1665288" y="3251200"/>
            <a:ext cx="1739900" cy="6604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r>
              <a:rPr lang="en-US" altLang="zh-CN" sz="2000" dirty="0">
                <a:sym typeface="+mn-ea"/>
              </a:rPr>
              <a:t>International Student Office</a:t>
            </a:r>
          </a:p>
        </p:txBody>
      </p:sp>
      <p:sp>
        <p:nvSpPr>
          <p:cNvPr id="12" name="圆角矩形 11"/>
          <p:cNvSpPr/>
          <p:nvPr/>
        </p:nvSpPr>
        <p:spPr>
          <a:xfrm>
            <a:off x="3038475" y="4040188"/>
            <a:ext cx="1371600" cy="1050925"/>
          </a:xfrm>
          <a:prstGeom prst="roundRect">
            <a:avLst>
              <a:gd name="adj" fmla="val 8975"/>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r>
              <a:rPr lang="en-US" altLang="zh-CN" sz="1600" dirty="0">
                <a:sym typeface="+mn-ea"/>
              </a:rPr>
              <a:t>International Students</a:t>
            </a:r>
            <a:endParaRPr lang="zh-CN" altLang="en-US" sz="1600" dirty="0">
              <a:sym typeface="+mn-ea"/>
            </a:endParaRPr>
          </a:p>
        </p:txBody>
      </p:sp>
      <p:sp>
        <p:nvSpPr>
          <p:cNvPr id="19" name="圆角矩形 18"/>
          <p:cNvSpPr/>
          <p:nvPr/>
        </p:nvSpPr>
        <p:spPr>
          <a:xfrm>
            <a:off x="4637088" y="4040188"/>
            <a:ext cx="1371600" cy="1050925"/>
          </a:xfrm>
          <a:prstGeom prst="roundRect">
            <a:avLst>
              <a:gd name="adj" fmla="val 8975"/>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r>
              <a:rPr lang="en-US" altLang="zh-CN" sz="1600" dirty="0">
                <a:sym typeface="+mn-ea"/>
              </a:rPr>
              <a:t>International Students</a:t>
            </a:r>
            <a:endParaRPr lang="zh-CN" altLang="en-US" sz="1600" dirty="0">
              <a:sym typeface="+mn-ea"/>
            </a:endParaRPr>
          </a:p>
        </p:txBody>
      </p:sp>
      <p:sp>
        <p:nvSpPr>
          <p:cNvPr id="20" name="圆角矩形 19"/>
          <p:cNvSpPr/>
          <p:nvPr/>
        </p:nvSpPr>
        <p:spPr>
          <a:xfrm>
            <a:off x="1804988" y="2582863"/>
            <a:ext cx="1371600" cy="546100"/>
          </a:xfrm>
          <a:prstGeom prst="roundRect">
            <a:avLst>
              <a:gd name="adj" fmla="val 8975"/>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r>
              <a:rPr lang="en-US" altLang="zh-CN" dirty="0">
                <a:sym typeface="+mn-ea"/>
              </a:rPr>
              <a:t>Reps</a:t>
            </a:r>
            <a:endParaRPr lang="zh-CN" altLang="en-US" dirty="0">
              <a:sym typeface="+mn-ea"/>
            </a:endParaRPr>
          </a:p>
        </p:txBody>
      </p:sp>
      <p:sp>
        <p:nvSpPr>
          <p:cNvPr id="21" name="圆角矩形 20"/>
          <p:cNvSpPr/>
          <p:nvPr/>
        </p:nvSpPr>
        <p:spPr>
          <a:xfrm>
            <a:off x="6216650" y="4040188"/>
            <a:ext cx="1371600" cy="1050925"/>
          </a:xfrm>
          <a:prstGeom prst="roundRect">
            <a:avLst>
              <a:gd name="adj" fmla="val 8975"/>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r>
              <a:rPr lang="en-US" altLang="zh-CN" sz="1600" dirty="0">
                <a:sym typeface="+mn-ea"/>
              </a:rPr>
              <a:t>International Students</a:t>
            </a:r>
            <a:endParaRPr lang="zh-CN" altLang="en-US" sz="1600" dirty="0">
              <a:sym typeface="+mn-ea"/>
            </a:endParaRPr>
          </a:p>
        </p:txBody>
      </p:sp>
      <p:sp>
        <p:nvSpPr>
          <p:cNvPr id="6" name="圆角矩形 5"/>
          <p:cNvSpPr/>
          <p:nvPr/>
        </p:nvSpPr>
        <p:spPr>
          <a:xfrm>
            <a:off x="3038475" y="1749425"/>
            <a:ext cx="3771900" cy="669925"/>
          </a:xfrm>
          <a:prstGeom prst="roundRect">
            <a:avLst>
              <a:gd name="adj" fmla="val 8975"/>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r>
              <a:rPr lang="en-US" altLang="zh-CN" sz="2800" dirty="0">
                <a:sym typeface="+mn-ea"/>
              </a:rPr>
              <a:t>Property Management </a:t>
            </a:r>
          </a:p>
        </p:txBody>
      </p:sp>
      <p:sp>
        <p:nvSpPr>
          <p:cNvPr id="7" name="上下箭头 6"/>
          <p:cNvSpPr/>
          <p:nvPr/>
        </p:nvSpPr>
        <p:spPr>
          <a:xfrm>
            <a:off x="3405188" y="2470150"/>
            <a:ext cx="346075" cy="158908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noProof="1"/>
          </a:p>
        </p:txBody>
      </p:sp>
      <p:sp>
        <p:nvSpPr>
          <p:cNvPr id="2" name="文本框 1"/>
          <p:cNvSpPr txBox="1"/>
          <p:nvPr/>
        </p:nvSpPr>
        <p:spPr>
          <a:xfrm>
            <a:off x="1175479" y="546673"/>
            <a:ext cx="6032311" cy="707887"/>
          </a:xfrm>
          <a:prstGeom prst="rect">
            <a:avLst/>
          </a:prstGeom>
          <a:noFill/>
        </p:spPr>
        <p:txBody>
          <a:bodyPr>
            <a:spAutoFit/>
          </a:bodyPr>
          <a:lstStyle/>
          <a:p>
            <a:pPr fontAlgn="auto">
              <a:spcBef>
                <a:spcPts val="0"/>
              </a:spcBef>
              <a:spcAft>
                <a:spcPts val="0"/>
              </a:spcAft>
              <a:buFontTx/>
              <a:buNone/>
              <a:defRPr/>
            </a:pPr>
            <a:r>
              <a:rPr lang="en-US" altLang="zh-CN" sz="4000" dirty="0">
                <a:ln w="12700" cap="rnd">
                  <a:solidFill>
                    <a:srgbClr val="FFFF00"/>
                  </a:solidFill>
                  <a:round/>
                </a:ln>
                <a:solidFill>
                  <a:srgbClr val="66FF33"/>
                </a:solidFill>
                <a:effectLst>
                  <a:outerShdw blurRad="50800" dist="38100" dir="2400000" sx="104000" sy="104000" algn="tl" rotWithShape="0">
                    <a:prstClr val="black">
                      <a:alpha val="40000"/>
                    </a:prstClr>
                  </a:outerShdw>
                </a:effectLst>
                <a:latin typeface="Aharoni" panose="02010803020104030203" pitchFamily="2" charset="-79"/>
                <a:ea typeface="+mn-ea"/>
                <a:cs typeface="Aharoni" panose="02010803020104030203" pitchFamily="2" charset="-79"/>
                <a:sym typeface="+mn-ea"/>
              </a:rPr>
              <a:t>4 Dormitory Issues </a:t>
            </a: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图片 1"/>
          <p:cNvPicPr>
            <a:picLocks noChangeAspect="1" noChangeArrowheads="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矩形 4"/>
          <p:cNvSpPr/>
          <p:nvPr/>
        </p:nvSpPr>
        <p:spPr>
          <a:xfrm>
            <a:off x="976313" y="822325"/>
            <a:ext cx="7191375" cy="5213350"/>
          </a:xfrm>
          <a:prstGeom prst="rect">
            <a:avLst/>
          </a:prstGeom>
          <a:solidFill>
            <a:srgbClr val="CC6600">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p>
        </p:txBody>
      </p:sp>
      <p:sp>
        <p:nvSpPr>
          <p:cNvPr id="3" name="文本框 2"/>
          <p:cNvSpPr txBox="1"/>
          <p:nvPr/>
        </p:nvSpPr>
        <p:spPr>
          <a:xfrm>
            <a:off x="1555843" y="1489584"/>
            <a:ext cx="6032311" cy="707886"/>
          </a:xfrm>
          <a:prstGeom prst="rect">
            <a:avLst/>
          </a:prstGeom>
          <a:noFill/>
        </p:spPr>
        <p:txBody>
          <a:bodyPr>
            <a:spAutoFit/>
          </a:bodyPr>
          <a:lstStyle/>
          <a:p>
            <a:pPr fontAlgn="auto">
              <a:spcBef>
                <a:spcPts val="0"/>
              </a:spcBef>
              <a:spcAft>
                <a:spcPts val="0"/>
              </a:spcAft>
              <a:buFontTx/>
              <a:buNone/>
              <a:defRPr/>
            </a:pPr>
            <a:r>
              <a:rPr lang="en-US" altLang="zh-CN" sz="4000" dirty="0">
                <a:ln w="12700" cap="rnd">
                  <a:solidFill>
                    <a:srgbClr val="FFFF00"/>
                  </a:solidFill>
                  <a:round/>
                </a:ln>
                <a:solidFill>
                  <a:srgbClr val="66FF33"/>
                </a:solidFill>
                <a:effectLst>
                  <a:outerShdw blurRad="50800" dist="38100" dir="2400000" sx="104000" sy="104000" algn="tl" rotWithShape="0">
                    <a:prstClr val="black">
                      <a:alpha val="40000"/>
                    </a:prstClr>
                  </a:outerShdw>
                </a:effectLst>
                <a:latin typeface="Aharoni" panose="02010803020104030203" pitchFamily="2" charset="-79"/>
                <a:ea typeface="+mn-ea"/>
                <a:cs typeface="Aharoni" panose="02010803020104030203" pitchFamily="2" charset="-79"/>
                <a:sym typeface="+mn-ea"/>
              </a:rPr>
              <a:t>4 Dormitory Issues </a:t>
            </a:r>
          </a:p>
        </p:txBody>
      </p:sp>
      <p:sp>
        <p:nvSpPr>
          <p:cNvPr id="10" name="文本框 9"/>
          <p:cNvSpPr txBox="1"/>
          <p:nvPr/>
        </p:nvSpPr>
        <p:spPr>
          <a:xfrm>
            <a:off x="1555750" y="2197100"/>
            <a:ext cx="6032500" cy="2584450"/>
          </a:xfrm>
          <a:prstGeom prst="rect">
            <a:avLst/>
          </a:prstGeom>
          <a:noFill/>
        </p:spPr>
        <p:txBody>
          <a:bodyPr>
            <a:spAutoFit/>
          </a:bodyPr>
          <a:lstStyle/>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4.1 Maintenance</a:t>
            </a:r>
          </a:p>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The Property Management Department is responsible for the maintenance of International Students Dormitory.</a:t>
            </a:r>
          </a:p>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When maintenance is necessary, students are supposed to report it to the dormitory manager (</a:t>
            </a:r>
            <a:r>
              <a:rPr lang="en-US" altLang="zh-CN" b="1" dirty="0" err="1">
                <a:solidFill>
                  <a:srgbClr val="66FF33"/>
                </a:solidFill>
                <a:effectLst>
                  <a:outerShdw blurRad="38100" dist="38100" dir="2700000" algn="tl">
                    <a:srgbClr val="000000">
                      <a:alpha val="43137"/>
                    </a:srgbClr>
                  </a:outerShdw>
                </a:effectLst>
                <a:latin typeface="+mn-lt"/>
                <a:ea typeface="+mn-ea"/>
                <a:sym typeface="+mn-ea"/>
              </a:rPr>
              <a:t>ayi</a:t>
            </a:r>
            <a:r>
              <a:rPr lang="en-US" altLang="zh-CN" b="1" dirty="0">
                <a:solidFill>
                  <a:srgbClr val="66FF33"/>
                </a:solidFill>
                <a:effectLst>
                  <a:outerShdw blurRad="38100" dist="38100" dir="2700000" algn="tl">
                    <a:srgbClr val="000000">
                      <a:alpha val="43137"/>
                    </a:srgbClr>
                  </a:outerShdw>
                </a:effectLst>
                <a:latin typeface="+mn-lt"/>
                <a:ea typeface="+mn-ea"/>
                <a:sym typeface="+mn-ea"/>
              </a:rPr>
              <a:t> or </a:t>
            </a:r>
            <a:r>
              <a:rPr lang="en-US" altLang="zh-CN" b="1" dirty="0" err="1">
                <a:solidFill>
                  <a:srgbClr val="66FF33"/>
                </a:solidFill>
                <a:effectLst>
                  <a:outerShdw blurRad="38100" dist="38100" dir="2700000" algn="tl">
                    <a:srgbClr val="000000">
                      <a:alpha val="43137"/>
                    </a:srgbClr>
                  </a:outerShdw>
                </a:effectLst>
                <a:latin typeface="+mn-lt"/>
                <a:ea typeface="+mn-ea"/>
                <a:sym typeface="+mn-ea"/>
              </a:rPr>
              <a:t>shifu</a:t>
            </a:r>
            <a:r>
              <a:rPr lang="en-US" altLang="zh-CN" b="1" dirty="0">
                <a:solidFill>
                  <a:srgbClr val="66FF33"/>
                </a:solidFill>
                <a:effectLst>
                  <a:outerShdw blurRad="38100" dist="38100" dir="2700000" algn="tl">
                    <a:srgbClr val="000000">
                      <a:alpha val="43137"/>
                    </a:srgbClr>
                  </a:outerShdw>
                </a:effectLst>
                <a:latin typeface="+mn-lt"/>
                <a:ea typeface="+mn-ea"/>
                <a:sym typeface="+mn-ea"/>
              </a:rPr>
              <a:t>) or representatives and register, then the Property Management Department will come and try to solve the problem.</a:t>
            </a:r>
          </a:p>
          <a:p>
            <a:pPr fontAlgn="auto">
              <a:spcBef>
                <a:spcPts val="0"/>
              </a:spcBef>
              <a:spcAft>
                <a:spcPts val="0"/>
              </a:spcAft>
              <a:buFontTx/>
              <a:buNone/>
              <a:defRPr/>
            </a:pPr>
            <a:endParaRPr lang="en-US" altLang="zh-CN" b="1" dirty="0">
              <a:solidFill>
                <a:srgbClr val="66FF33"/>
              </a:solidFill>
              <a:effectLst>
                <a:outerShdw blurRad="38100" dist="38100" dir="2700000" algn="tl">
                  <a:srgbClr val="000000">
                    <a:alpha val="43137"/>
                  </a:srgbClr>
                </a:outerShdw>
              </a:effectLst>
              <a:latin typeface="+mn-lt"/>
              <a:ea typeface="+mn-ea"/>
              <a:sym typeface="+mn-ea"/>
            </a:endParaRPr>
          </a:p>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The office will not accept complaints from students directly.</a:t>
            </a: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图片 1"/>
          <p:cNvPicPr>
            <a:picLocks noChangeAspect="1" noChangeArrowheads="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矩形 4"/>
          <p:cNvSpPr/>
          <p:nvPr/>
        </p:nvSpPr>
        <p:spPr>
          <a:xfrm>
            <a:off x="976313" y="822325"/>
            <a:ext cx="7191375" cy="5213350"/>
          </a:xfrm>
          <a:prstGeom prst="rect">
            <a:avLst/>
          </a:prstGeom>
          <a:solidFill>
            <a:srgbClr val="CC6600">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p>
        </p:txBody>
      </p:sp>
      <p:sp>
        <p:nvSpPr>
          <p:cNvPr id="21" name="文本框 20"/>
          <p:cNvSpPr txBox="1"/>
          <p:nvPr/>
        </p:nvSpPr>
        <p:spPr>
          <a:xfrm>
            <a:off x="1555843" y="1489584"/>
            <a:ext cx="6032311" cy="707886"/>
          </a:xfrm>
          <a:prstGeom prst="rect">
            <a:avLst/>
          </a:prstGeom>
          <a:noFill/>
        </p:spPr>
        <p:txBody>
          <a:bodyPr>
            <a:spAutoFit/>
          </a:bodyPr>
          <a:lstStyle/>
          <a:p>
            <a:pPr fontAlgn="auto">
              <a:spcBef>
                <a:spcPts val="0"/>
              </a:spcBef>
              <a:spcAft>
                <a:spcPts val="0"/>
              </a:spcAft>
              <a:buFontTx/>
              <a:buNone/>
              <a:defRPr/>
            </a:pPr>
            <a:r>
              <a:rPr lang="en-US" altLang="zh-CN" sz="4000" dirty="0">
                <a:ln w="12700" cap="rnd">
                  <a:solidFill>
                    <a:srgbClr val="FFFF00"/>
                  </a:solidFill>
                  <a:round/>
                </a:ln>
                <a:solidFill>
                  <a:srgbClr val="66FF33"/>
                </a:solidFill>
                <a:effectLst>
                  <a:outerShdw blurRad="50800" dist="38100" dir="2400000" sx="104000" sy="104000" algn="tl" rotWithShape="0">
                    <a:prstClr val="black">
                      <a:alpha val="40000"/>
                    </a:prstClr>
                  </a:outerShdw>
                </a:effectLst>
                <a:latin typeface="Aharoni" panose="02010803020104030203" pitchFamily="2" charset="-79"/>
                <a:ea typeface="+mn-ea"/>
                <a:cs typeface="Aharoni" panose="02010803020104030203" pitchFamily="2" charset="-79"/>
                <a:sym typeface="+mn-ea"/>
              </a:rPr>
              <a:t>4 Dormitory Issues</a:t>
            </a:r>
          </a:p>
        </p:txBody>
      </p:sp>
      <p:sp>
        <p:nvSpPr>
          <p:cNvPr id="22" name="文本框 21"/>
          <p:cNvSpPr txBox="1"/>
          <p:nvPr/>
        </p:nvSpPr>
        <p:spPr>
          <a:xfrm>
            <a:off x="1555750" y="2197100"/>
            <a:ext cx="6032500" cy="2030413"/>
          </a:xfrm>
          <a:prstGeom prst="rect">
            <a:avLst/>
          </a:prstGeom>
          <a:noFill/>
        </p:spPr>
        <p:txBody>
          <a:bodyPr>
            <a:spAutoFit/>
          </a:bodyPr>
          <a:lstStyle/>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4.2 Student Representatives.</a:t>
            </a:r>
          </a:p>
          <a:p>
            <a:pPr fontAlgn="auto">
              <a:spcBef>
                <a:spcPts val="0"/>
              </a:spcBef>
              <a:spcAft>
                <a:spcPts val="0"/>
              </a:spcAft>
              <a:buFontTx/>
              <a:buNone/>
              <a:defRPr/>
            </a:pPr>
            <a:r>
              <a:rPr lang="en-US" altLang="zh-CN" b="1" dirty="0">
                <a:solidFill>
                  <a:srgbClr val="66FF33"/>
                </a:solidFill>
                <a:effectLst>
                  <a:outerShdw blurRad="38100" dist="38100" dir="2700000" algn="tl">
                    <a:srgbClr val="000000">
                      <a:alpha val="43137"/>
                    </a:srgbClr>
                  </a:outerShdw>
                </a:effectLst>
                <a:latin typeface="+mn-lt"/>
                <a:ea typeface="+mn-ea"/>
                <a:sym typeface="+mn-ea"/>
              </a:rPr>
              <a:t>When the students have dormitory issues, such as different living habits with roommates or maintenance, they are recommended to report it to the dormitory manager (</a:t>
            </a:r>
            <a:r>
              <a:rPr lang="en-US" altLang="zh-CN" b="1" dirty="0" err="1">
                <a:solidFill>
                  <a:srgbClr val="66FF33"/>
                </a:solidFill>
                <a:effectLst>
                  <a:outerShdw blurRad="38100" dist="38100" dir="2700000" algn="tl">
                    <a:srgbClr val="000000">
                      <a:alpha val="43137"/>
                    </a:srgbClr>
                  </a:outerShdw>
                </a:effectLst>
                <a:latin typeface="+mn-lt"/>
                <a:ea typeface="+mn-ea"/>
                <a:sym typeface="+mn-ea"/>
              </a:rPr>
              <a:t>ayi</a:t>
            </a:r>
            <a:r>
              <a:rPr lang="en-US" altLang="zh-CN" b="1" dirty="0">
                <a:solidFill>
                  <a:srgbClr val="66FF33"/>
                </a:solidFill>
                <a:effectLst>
                  <a:outerShdw blurRad="38100" dist="38100" dir="2700000" algn="tl">
                    <a:srgbClr val="000000">
                      <a:alpha val="43137"/>
                    </a:srgbClr>
                  </a:outerShdw>
                </a:effectLst>
                <a:latin typeface="+mn-lt"/>
                <a:ea typeface="+mn-ea"/>
                <a:sym typeface="+mn-ea"/>
              </a:rPr>
              <a:t> or </a:t>
            </a:r>
            <a:r>
              <a:rPr lang="en-US" altLang="zh-CN" b="1" dirty="0" err="1">
                <a:solidFill>
                  <a:srgbClr val="66FF33"/>
                </a:solidFill>
                <a:effectLst>
                  <a:outerShdw blurRad="38100" dist="38100" dir="2700000" algn="tl">
                    <a:srgbClr val="000000">
                      <a:alpha val="43137"/>
                    </a:srgbClr>
                  </a:outerShdw>
                </a:effectLst>
                <a:latin typeface="+mn-lt"/>
                <a:ea typeface="+mn-ea"/>
                <a:sym typeface="+mn-ea"/>
              </a:rPr>
              <a:t>shifu</a:t>
            </a:r>
            <a:r>
              <a:rPr lang="en-US" altLang="zh-CN" b="1" dirty="0">
                <a:solidFill>
                  <a:srgbClr val="66FF33"/>
                </a:solidFill>
                <a:effectLst>
                  <a:outerShdw blurRad="38100" dist="38100" dir="2700000" algn="tl">
                    <a:srgbClr val="000000">
                      <a:alpha val="43137"/>
                    </a:srgbClr>
                  </a:outerShdw>
                </a:effectLst>
                <a:latin typeface="+mn-lt"/>
                <a:ea typeface="+mn-ea"/>
                <a:sym typeface="+mn-ea"/>
              </a:rPr>
              <a:t>) or student representatives, then they will report it to the property management department or the office when it is necessary.</a:t>
            </a:r>
          </a:p>
        </p:txBody>
      </p:sp>
    </p:spTree>
  </p:cSld>
  <p:clrMapOvr>
    <a:masterClrMapping/>
  </p:clrMapOvr>
  <p:transition spd="med">
    <p:fade/>
  </p:transition>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462</Words>
  <Application>Microsoft Office PowerPoint</Application>
  <PresentationFormat>全屏显示(4:3)</PresentationFormat>
  <Paragraphs>43</Paragraphs>
  <Slides>12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12</vt:i4>
      </vt:variant>
    </vt:vector>
  </HeadingPairs>
  <TitlesOfParts>
    <vt:vector size="22" baseType="lpstr">
      <vt:lpstr>Arial</vt:lpstr>
      <vt:lpstr>宋体</vt:lpstr>
      <vt:lpstr>Wingdings</vt:lpstr>
      <vt:lpstr>Calibri</vt:lpstr>
      <vt:lpstr>Calibri Light</vt:lpstr>
      <vt:lpstr>Aharoni</vt:lpstr>
      <vt:lpstr>Times New Roman</vt:lpstr>
      <vt:lpstr>微软雅黑</vt:lpstr>
      <vt:lpstr>Arial Unicode MS</vt: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Compaq</dc:creator>
  <cp:lastModifiedBy>admin</cp:lastModifiedBy>
  <cp:revision>50</cp:revision>
  <dcterms:created xsi:type="dcterms:W3CDTF">2015-09-19T02:26:03Z</dcterms:created>
  <dcterms:modified xsi:type="dcterms:W3CDTF">2018-03-26T00:26:12Z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2052-10.1.0.7022</vt:lpwstr>
  </property>
</Properties>
</file>